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26"/>
  </p:notesMasterIdLst>
  <p:handoutMasterIdLst>
    <p:handoutMasterId r:id="rId27"/>
  </p:handoutMasterIdLst>
  <p:sldIdLst>
    <p:sldId id="314" r:id="rId2"/>
    <p:sldId id="384" r:id="rId3"/>
    <p:sldId id="322" r:id="rId4"/>
    <p:sldId id="361" r:id="rId5"/>
    <p:sldId id="327" r:id="rId6"/>
    <p:sldId id="359" r:id="rId7"/>
    <p:sldId id="388" r:id="rId8"/>
    <p:sldId id="328" r:id="rId9"/>
    <p:sldId id="331" r:id="rId10"/>
    <p:sldId id="332" r:id="rId11"/>
    <p:sldId id="365" r:id="rId12"/>
    <p:sldId id="363" r:id="rId13"/>
    <p:sldId id="362" r:id="rId14"/>
    <p:sldId id="386" r:id="rId15"/>
    <p:sldId id="364" r:id="rId16"/>
    <p:sldId id="389" r:id="rId17"/>
    <p:sldId id="330" r:id="rId18"/>
    <p:sldId id="390" r:id="rId19"/>
    <p:sldId id="354" r:id="rId20"/>
    <p:sldId id="360" r:id="rId21"/>
    <p:sldId id="391" r:id="rId22"/>
    <p:sldId id="383" r:id="rId23"/>
    <p:sldId id="392" r:id="rId24"/>
    <p:sldId id="382" r:id="rId25"/>
  </p:sldIdLst>
  <p:sldSz cx="12188825" cy="6858000"/>
  <p:notesSz cx="7010400" cy="92964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D430"/>
    <a:srgbClr val="0A5EE6"/>
    <a:srgbClr val="61B0FF"/>
    <a:srgbClr val="3FCD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13" autoAdjust="0"/>
    <p:restoredTop sz="72115" autoAdjust="0"/>
  </p:normalViewPr>
  <p:slideViewPr>
    <p:cSldViewPr showGuides="1">
      <p:cViewPr varScale="1">
        <p:scale>
          <a:sx n="73" d="100"/>
          <a:sy n="73" d="100"/>
        </p:scale>
        <p:origin x="72" y="148"/>
      </p:cViewPr>
      <p:guideLst>
        <p:guide pos="3839"/>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2080"/>
    </p:cViewPr>
  </p:sorterViewPr>
  <p:notesViewPr>
    <p:cSldViewPr showGuides="1">
      <p:cViewPr varScale="1">
        <p:scale>
          <a:sx n="64" d="100"/>
          <a:sy n="64" d="100"/>
        </p:scale>
        <p:origin x="25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AEEC1-D802-4132-88CE-863BBF1480BE}"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EAE92E12-B83B-4952-96BD-EC724FDAC01F}">
      <dgm:prSet phldrT="[Text]"/>
      <dgm:spPr/>
      <dgm:t>
        <a:bodyPr/>
        <a:lstStyle/>
        <a:p>
          <a:r>
            <a:rPr lang="en-US" dirty="0"/>
            <a:t>Safety, Power &amp; Mobility</a:t>
          </a:r>
        </a:p>
      </dgm:t>
    </dgm:pt>
    <dgm:pt modelId="{B7F23A24-CF12-4B10-8E60-B08823B1DFEA}" type="parTrans" cxnId="{9A64BD7B-C4D6-4916-8074-D14D476CC953}">
      <dgm:prSet/>
      <dgm:spPr/>
      <dgm:t>
        <a:bodyPr/>
        <a:lstStyle/>
        <a:p>
          <a:endParaRPr lang="en-US"/>
        </a:p>
      </dgm:t>
    </dgm:pt>
    <dgm:pt modelId="{856A4ADC-696D-4907-BE94-FC54F0C2A19C}" type="sibTrans" cxnId="{9A64BD7B-C4D6-4916-8074-D14D476CC953}">
      <dgm:prSet/>
      <dgm:spPr/>
      <dgm:t>
        <a:bodyPr/>
        <a:lstStyle/>
        <a:p>
          <a:endParaRPr lang="en-US"/>
        </a:p>
      </dgm:t>
    </dgm:pt>
    <dgm:pt modelId="{596F6FB8-909E-40B9-ADE3-9012AA35C93D}">
      <dgm:prSet phldrT="[Text]"/>
      <dgm:spPr/>
      <dgm:t>
        <a:bodyPr/>
        <a:lstStyle/>
        <a:p>
          <a:r>
            <a:rPr lang="en-US" dirty="0"/>
            <a:t>Health &amp; Wellbeing</a:t>
          </a:r>
        </a:p>
      </dgm:t>
    </dgm:pt>
    <dgm:pt modelId="{BD022DCE-1CFB-4BC1-BCA7-0ED9711B36E2}" type="parTrans" cxnId="{A0CB6343-D7F7-4A70-A7DE-268FBEC9477B}">
      <dgm:prSet/>
      <dgm:spPr/>
      <dgm:t>
        <a:bodyPr/>
        <a:lstStyle/>
        <a:p>
          <a:endParaRPr lang="en-US"/>
        </a:p>
      </dgm:t>
    </dgm:pt>
    <dgm:pt modelId="{EF40B201-9FB0-4846-B376-281BF5D80264}" type="sibTrans" cxnId="{A0CB6343-D7F7-4A70-A7DE-268FBEC9477B}">
      <dgm:prSet/>
      <dgm:spPr/>
      <dgm:t>
        <a:bodyPr/>
        <a:lstStyle/>
        <a:p>
          <a:endParaRPr lang="en-US"/>
        </a:p>
      </dgm:t>
    </dgm:pt>
    <dgm:pt modelId="{47C29F4F-E4B7-4C76-A1A2-1000161586CB}">
      <dgm:prSet phldrT="[Text]"/>
      <dgm:spPr/>
      <dgm:t>
        <a:bodyPr/>
        <a:lstStyle/>
        <a:p>
          <a:r>
            <a:rPr lang="en-US" dirty="0"/>
            <a:t>Food and AgTech</a:t>
          </a:r>
        </a:p>
      </dgm:t>
    </dgm:pt>
    <dgm:pt modelId="{17309EEA-31C7-4383-A149-3BAB70E308E9}" type="parTrans" cxnId="{B2DC365A-895C-44DF-A27B-E49B9AA6C7E2}">
      <dgm:prSet/>
      <dgm:spPr/>
      <dgm:t>
        <a:bodyPr/>
        <a:lstStyle/>
        <a:p>
          <a:endParaRPr lang="en-US"/>
        </a:p>
      </dgm:t>
    </dgm:pt>
    <dgm:pt modelId="{75CB352F-82D1-4B4D-B47E-8AD2EC53FF6C}" type="sibTrans" cxnId="{B2DC365A-895C-44DF-A27B-E49B9AA6C7E2}">
      <dgm:prSet/>
      <dgm:spPr/>
      <dgm:t>
        <a:bodyPr/>
        <a:lstStyle/>
        <a:p>
          <a:endParaRPr lang="en-US"/>
        </a:p>
      </dgm:t>
    </dgm:pt>
    <dgm:pt modelId="{285E69AD-ADB4-4746-871B-99A182365DD7}">
      <dgm:prSet phldrT="[Text]"/>
      <dgm:spPr/>
      <dgm:t>
        <a:bodyPr/>
        <a:lstStyle/>
        <a:p>
          <a:r>
            <a:rPr lang="en-US" dirty="0"/>
            <a:t>Products &amp; Hardware</a:t>
          </a:r>
        </a:p>
      </dgm:t>
    </dgm:pt>
    <dgm:pt modelId="{1A0C2189-178C-4B8A-A723-A53F34435384}" type="parTrans" cxnId="{CF33B905-429A-47B0-9C77-7ED47CDCA92B}">
      <dgm:prSet/>
      <dgm:spPr/>
      <dgm:t>
        <a:bodyPr/>
        <a:lstStyle/>
        <a:p>
          <a:endParaRPr lang="en-US"/>
        </a:p>
      </dgm:t>
    </dgm:pt>
    <dgm:pt modelId="{8FDAF8EF-55A0-431B-B0DF-94FA865BDD7B}" type="sibTrans" cxnId="{CF33B905-429A-47B0-9C77-7ED47CDCA92B}">
      <dgm:prSet/>
      <dgm:spPr/>
      <dgm:t>
        <a:bodyPr/>
        <a:lstStyle/>
        <a:p>
          <a:endParaRPr lang="en-US"/>
        </a:p>
      </dgm:t>
    </dgm:pt>
    <dgm:pt modelId="{B2DF9FE6-1159-44E0-B4C6-BEC3FF4F3622}">
      <dgm:prSet phldrT="[Text]"/>
      <dgm:spPr/>
      <dgm:t>
        <a:bodyPr/>
        <a:lstStyle/>
        <a:p>
          <a:r>
            <a:rPr lang="en-US" dirty="0"/>
            <a:t>Services &amp; Software</a:t>
          </a:r>
        </a:p>
      </dgm:t>
    </dgm:pt>
    <dgm:pt modelId="{28534FCB-E92B-44E6-B4FD-6E942667E8D6}" type="parTrans" cxnId="{5E680BEB-1121-4D9E-9DB6-1409C02F8C3E}">
      <dgm:prSet/>
      <dgm:spPr/>
      <dgm:t>
        <a:bodyPr/>
        <a:lstStyle/>
        <a:p>
          <a:endParaRPr lang="en-US"/>
        </a:p>
      </dgm:t>
    </dgm:pt>
    <dgm:pt modelId="{D308263E-99B9-45A9-B03A-473DEF58A353}" type="sibTrans" cxnId="{5E680BEB-1121-4D9E-9DB6-1409C02F8C3E}">
      <dgm:prSet/>
      <dgm:spPr/>
      <dgm:t>
        <a:bodyPr/>
        <a:lstStyle/>
        <a:p>
          <a:endParaRPr lang="en-US"/>
        </a:p>
      </dgm:t>
    </dgm:pt>
    <dgm:pt modelId="{9F50626C-D59C-4BFB-B87A-F4836117A69C}">
      <dgm:prSet phldrT="[Text]"/>
      <dgm:spPr/>
      <dgm:t>
        <a:bodyPr/>
        <a:lstStyle/>
        <a:p>
          <a:r>
            <a:rPr lang="en-US" dirty="0"/>
            <a:t>Learn, Work &amp; Play </a:t>
          </a:r>
        </a:p>
      </dgm:t>
    </dgm:pt>
    <dgm:pt modelId="{2D66306E-C3D9-47A6-9328-26CE5E565AB6}" type="parTrans" cxnId="{B7093F22-449A-4AEE-9832-33C2046C76BA}">
      <dgm:prSet/>
      <dgm:spPr/>
      <dgm:t>
        <a:bodyPr/>
        <a:lstStyle/>
        <a:p>
          <a:endParaRPr lang="en-US"/>
        </a:p>
      </dgm:t>
    </dgm:pt>
    <dgm:pt modelId="{EC7F8E57-B8CA-4E59-B2F9-5C51B60762E0}" type="sibTrans" cxnId="{B7093F22-449A-4AEE-9832-33C2046C76BA}">
      <dgm:prSet/>
      <dgm:spPr/>
      <dgm:t>
        <a:bodyPr/>
        <a:lstStyle/>
        <a:p>
          <a:endParaRPr lang="en-US"/>
        </a:p>
      </dgm:t>
    </dgm:pt>
    <dgm:pt modelId="{DD15314A-0A8A-4261-99A9-F048FC07CDA0}" type="pres">
      <dgm:prSet presAssocID="{904AEEC1-D802-4132-88CE-863BBF1480BE}" presName="linear" presStyleCnt="0">
        <dgm:presLayoutVars>
          <dgm:animLvl val="lvl"/>
          <dgm:resizeHandles val="exact"/>
        </dgm:presLayoutVars>
      </dgm:prSet>
      <dgm:spPr/>
    </dgm:pt>
    <dgm:pt modelId="{8BE7FFCD-D437-4CFD-8C2E-55D968BF4B85}" type="pres">
      <dgm:prSet presAssocID="{EAE92E12-B83B-4952-96BD-EC724FDAC01F}" presName="parentText" presStyleLbl="node1" presStyleIdx="0" presStyleCnt="6" custLinFactNeighborY="842">
        <dgm:presLayoutVars>
          <dgm:chMax val="0"/>
          <dgm:bulletEnabled val="1"/>
        </dgm:presLayoutVars>
      </dgm:prSet>
      <dgm:spPr/>
    </dgm:pt>
    <dgm:pt modelId="{5DD6332C-097B-45DC-A46D-48D1298ACF4F}" type="pres">
      <dgm:prSet presAssocID="{856A4ADC-696D-4907-BE94-FC54F0C2A19C}" presName="spacer" presStyleCnt="0"/>
      <dgm:spPr/>
    </dgm:pt>
    <dgm:pt modelId="{B0BD0A4D-1C20-4651-A97F-CA93AA683C64}" type="pres">
      <dgm:prSet presAssocID="{596F6FB8-909E-40B9-ADE3-9012AA35C93D}" presName="parentText" presStyleLbl="node1" presStyleIdx="1" presStyleCnt="6" custLinFactNeighborY="23956">
        <dgm:presLayoutVars>
          <dgm:chMax val="0"/>
          <dgm:bulletEnabled val="1"/>
        </dgm:presLayoutVars>
      </dgm:prSet>
      <dgm:spPr/>
    </dgm:pt>
    <dgm:pt modelId="{88413942-77C6-47EC-8E8B-53551E92D94A}" type="pres">
      <dgm:prSet presAssocID="{EF40B201-9FB0-4846-B376-281BF5D80264}" presName="spacer" presStyleCnt="0"/>
      <dgm:spPr/>
    </dgm:pt>
    <dgm:pt modelId="{EC15D9E3-95C0-40E8-8BBA-0D5F6E8DBDD1}" type="pres">
      <dgm:prSet presAssocID="{47C29F4F-E4B7-4C76-A1A2-1000161586CB}" presName="parentText" presStyleLbl="node1" presStyleIdx="2" presStyleCnt="6">
        <dgm:presLayoutVars>
          <dgm:chMax val="0"/>
          <dgm:bulletEnabled val="1"/>
        </dgm:presLayoutVars>
      </dgm:prSet>
      <dgm:spPr/>
    </dgm:pt>
    <dgm:pt modelId="{844341B2-F8DD-4CF2-B7D2-0F7F9F8BC228}" type="pres">
      <dgm:prSet presAssocID="{75CB352F-82D1-4B4D-B47E-8AD2EC53FF6C}" presName="spacer" presStyleCnt="0"/>
      <dgm:spPr/>
    </dgm:pt>
    <dgm:pt modelId="{8FCC510B-2357-49F7-AE42-2C02DB3D0FCD}" type="pres">
      <dgm:prSet presAssocID="{9F50626C-D59C-4BFB-B87A-F4836117A69C}" presName="parentText" presStyleLbl="node1" presStyleIdx="3" presStyleCnt="6">
        <dgm:presLayoutVars>
          <dgm:chMax val="0"/>
          <dgm:bulletEnabled val="1"/>
        </dgm:presLayoutVars>
      </dgm:prSet>
      <dgm:spPr/>
    </dgm:pt>
    <dgm:pt modelId="{0145530F-7644-444B-A740-172EA117FEBA}" type="pres">
      <dgm:prSet presAssocID="{EC7F8E57-B8CA-4E59-B2F9-5C51B60762E0}" presName="spacer" presStyleCnt="0"/>
      <dgm:spPr/>
    </dgm:pt>
    <dgm:pt modelId="{D4654422-000A-4926-AE3C-D88D4477365D}" type="pres">
      <dgm:prSet presAssocID="{285E69AD-ADB4-4746-871B-99A182365DD7}" presName="parentText" presStyleLbl="node1" presStyleIdx="4" presStyleCnt="6">
        <dgm:presLayoutVars>
          <dgm:chMax val="0"/>
          <dgm:bulletEnabled val="1"/>
        </dgm:presLayoutVars>
      </dgm:prSet>
      <dgm:spPr/>
    </dgm:pt>
    <dgm:pt modelId="{30E55133-35A6-40AA-91E4-6D5BB1234BE2}" type="pres">
      <dgm:prSet presAssocID="{8FDAF8EF-55A0-431B-B0DF-94FA865BDD7B}" presName="spacer" presStyleCnt="0"/>
      <dgm:spPr/>
    </dgm:pt>
    <dgm:pt modelId="{FEA5786E-95C1-4870-85C9-DB5A01600569}" type="pres">
      <dgm:prSet presAssocID="{B2DF9FE6-1159-44E0-B4C6-BEC3FF4F3622}" presName="parentText" presStyleLbl="node1" presStyleIdx="5" presStyleCnt="6">
        <dgm:presLayoutVars>
          <dgm:chMax val="0"/>
          <dgm:bulletEnabled val="1"/>
        </dgm:presLayoutVars>
      </dgm:prSet>
      <dgm:spPr/>
    </dgm:pt>
  </dgm:ptLst>
  <dgm:cxnLst>
    <dgm:cxn modelId="{CF33B905-429A-47B0-9C77-7ED47CDCA92B}" srcId="{904AEEC1-D802-4132-88CE-863BBF1480BE}" destId="{285E69AD-ADB4-4746-871B-99A182365DD7}" srcOrd="4" destOrd="0" parTransId="{1A0C2189-178C-4B8A-A723-A53F34435384}" sibTransId="{8FDAF8EF-55A0-431B-B0DF-94FA865BDD7B}"/>
    <dgm:cxn modelId="{B7093F22-449A-4AEE-9832-33C2046C76BA}" srcId="{904AEEC1-D802-4132-88CE-863BBF1480BE}" destId="{9F50626C-D59C-4BFB-B87A-F4836117A69C}" srcOrd="3" destOrd="0" parTransId="{2D66306E-C3D9-47A6-9328-26CE5E565AB6}" sibTransId="{EC7F8E57-B8CA-4E59-B2F9-5C51B60762E0}"/>
    <dgm:cxn modelId="{5A614337-9F84-497C-B318-6C1E0214121F}" type="presOf" srcId="{9F50626C-D59C-4BFB-B87A-F4836117A69C}" destId="{8FCC510B-2357-49F7-AE42-2C02DB3D0FCD}" srcOrd="0" destOrd="0" presId="urn:microsoft.com/office/officeart/2005/8/layout/vList2"/>
    <dgm:cxn modelId="{A0CB6343-D7F7-4A70-A7DE-268FBEC9477B}" srcId="{904AEEC1-D802-4132-88CE-863BBF1480BE}" destId="{596F6FB8-909E-40B9-ADE3-9012AA35C93D}" srcOrd="1" destOrd="0" parTransId="{BD022DCE-1CFB-4BC1-BCA7-0ED9711B36E2}" sibTransId="{EF40B201-9FB0-4846-B376-281BF5D80264}"/>
    <dgm:cxn modelId="{E1971553-40DD-4BC3-869E-9A5CB20EC71B}" type="presOf" srcId="{596F6FB8-909E-40B9-ADE3-9012AA35C93D}" destId="{B0BD0A4D-1C20-4651-A97F-CA93AA683C64}" srcOrd="0" destOrd="0" presId="urn:microsoft.com/office/officeart/2005/8/layout/vList2"/>
    <dgm:cxn modelId="{B2DC365A-895C-44DF-A27B-E49B9AA6C7E2}" srcId="{904AEEC1-D802-4132-88CE-863BBF1480BE}" destId="{47C29F4F-E4B7-4C76-A1A2-1000161586CB}" srcOrd="2" destOrd="0" parTransId="{17309EEA-31C7-4383-A149-3BAB70E308E9}" sibTransId="{75CB352F-82D1-4B4D-B47E-8AD2EC53FF6C}"/>
    <dgm:cxn modelId="{9A64BD7B-C4D6-4916-8074-D14D476CC953}" srcId="{904AEEC1-D802-4132-88CE-863BBF1480BE}" destId="{EAE92E12-B83B-4952-96BD-EC724FDAC01F}" srcOrd="0" destOrd="0" parTransId="{B7F23A24-CF12-4B10-8E60-B08823B1DFEA}" sibTransId="{856A4ADC-696D-4907-BE94-FC54F0C2A19C}"/>
    <dgm:cxn modelId="{2F40CF9A-ABE6-4575-A736-382E4B53928C}" type="presOf" srcId="{904AEEC1-D802-4132-88CE-863BBF1480BE}" destId="{DD15314A-0A8A-4261-99A9-F048FC07CDA0}" srcOrd="0" destOrd="0" presId="urn:microsoft.com/office/officeart/2005/8/layout/vList2"/>
    <dgm:cxn modelId="{8B0FA6A1-450D-4EF6-B492-2EB85A6D1F53}" type="presOf" srcId="{B2DF9FE6-1159-44E0-B4C6-BEC3FF4F3622}" destId="{FEA5786E-95C1-4870-85C9-DB5A01600569}" srcOrd="0" destOrd="0" presId="urn:microsoft.com/office/officeart/2005/8/layout/vList2"/>
    <dgm:cxn modelId="{22C434BF-0257-4D3E-8B4D-80774CC41939}" type="presOf" srcId="{EAE92E12-B83B-4952-96BD-EC724FDAC01F}" destId="{8BE7FFCD-D437-4CFD-8C2E-55D968BF4B85}" srcOrd="0" destOrd="0" presId="urn:microsoft.com/office/officeart/2005/8/layout/vList2"/>
    <dgm:cxn modelId="{84378EDA-F9FC-4C45-9529-3FF5E234E7C2}" type="presOf" srcId="{47C29F4F-E4B7-4C76-A1A2-1000161586CB}" destId="{EC15D9E3-95C0-40E8-8BBA-0D5F6E8DBDD1}" srcOrd="0" destOrd="0" presId="urn:microsoft.com/office/officeart/2005/8/layout/vList2"/>
    <dgm:cxn modelId="{997206E1-4399-4245-B24D-AC06D636D8CC}" type="presOf" srcId="{285E69AD-ADB4-4746-871B-99A182365DD7}" destId="{D4654422-000A-4926-AE3C-D88D4477365D}" srcOrd="0" destOrd="0" presId="urn:microsoft.com/office/officeart/2005/8/layout/vList2"/>
    <dgm:cxn modelId="{5E680BEB-1121-4D9E-9DB6-1409C02F8C3E}" srcId="{904AEEC1-D802-4132-88CE-863BBF1480BE}" destId="{B2DF9FE6-1159-44E0-B4C6-BEC3FF4F3622}" srcOrd="5" destOrd="0" parTransId="{28534FCB-E92B-44E6-B4FD-6E942667E8D6}" sibTransId="{D308263E-99B9-45A9-B03A-473DEF58A353}"/>
    <dgm:cxn modelId="{EA3CD3CB-A5E9-4145-A159-6DA7E8235405}" type="presParOf" srcId="{DD15314A-0A8A-4261-99A9-F048FC07CDA0}" destId="{8BE7FFCD-D437-4CFD-8C2E-55D968BF4B85}" srcOrd="0" destOrd="0" presId="urn:microsoft.com/office/officeart/2005/8/layout/vList2"/>
    <dgm:cxn modelId="{53CAB768-12F5-464B-B9E9-D2C491DD8982}" type="presParOf" srcId="{DD15314A-0A8A-4261-99A9-F048FC07CDA0}" destId="{5DD6332C-097B-45DC-A46D-48D1298ACF4F}" srcOrd="1" destOrd="0" presId="urn:microsoft.com/office/officeart/2005/8/layout/vList2"/>
    <dgm:cxn modelId="{BDDE414C-0FC1-4B49-8DEF-E399ACED626B}" type="presParOf" srcId="{DD15314A-0A8A-4261-99A9-F048FC07CDA0}" destId="{B0BD0A4D-1C20-4651-A97F-CA93AA683C64}" srcOrd="2" destOrd="0" presId="urn:microsoft.com/office/officeart/2005/8/layout/vList2"/>
    <dgm:cxn modelId="{08AAA88E-06AA-4191-9339-D53C43CE8A89}" type="presParOf" srcId="{DD15314A-0A8A-4261-99A9-F048FC07CDA0}" destId="{88413942-77C6-47EC-8E8B-53551E92D94A}" srcOrd="3" destOrd="0" presId="urn:microsoft.com/office/officeart/2005/8/layout/vList2"/>
    <dgm:cxn modelId="{5122D99F-4884-4D8D-9840-D1C407999894}" type="presParOf" srcId="{DD15314A-0A8A-4261-99A9-F048FC07CDA0}" destId="{EC15D9E3-95C0-40E8-8BBA-0D5F6E8DBDD1}" srcOrd="4" destOrd="0" presId="urn:microsoft.com/office/officeart/2005/8/layout/vList2"/>
    <dgm:cxn modelId="{A5004BEB-ADAB-4AAE-97D0-40E39E586749}" type="presParOf" srcId="{DD15314A-0A8A-4261-99A9-F048FC07CDA0}" destId="{844341B2-F8DD-4CF2-B7D2-0F7F9F8BC228}" srcOrd="5" destOrd="0" presId="urn:microsoft.com/office/officeart/2005/8/layout/vList2"/>
    <dgm:cxn modelId="{6FE06110-10A6-49DF-BD8F-D0F056D1DED6}" type="presParOf" srcId="{DD15314A-0A8A-4261-99A9-F048FC07CDA0}" destId="{8FCC510B-2357-49F7-AE42-2C02DB3D0FCD}" srcOrd="6" destOrd="0" presId="urn:microsoft.com/office/officeart/2005/8/layout/vList2"/>
    <dgm:cxn modelId="{93CE7FCD-9D2E-457A-A785-8B3453251A3B}" type="presParOf" srcId="{DD15314A-0A8A-4261-99A9-F048FC07CDA0}" destId="{0145530F-7644-444B-A740-172EA117FEBA}" srcOrd="7" destOrd="0" presId="urn:microsoft.com/office/officeart/2005/8/layout/vList2"/>
    <dgm:cxn modelId="{BE6F4ADC-8C66-40AC-8927-367C84215425}" type="presParOf" srcId="{DD15314A-0A8A-4261-99A9-F048FC07CDA0}" destId="{D4654422-000A-4926-AE3C-D88D4477365D}" srcOrd="8" destOrd="0" presId="urn:microsoft.com/office/officeart/2005/8/layout/vList2"/>
    <dgm:cxn modelId="{643A1AF1-99CE-4479-8366-A0CCE5583E23}" type="presParOf" srcId="{DD15314A-0A8A-4261-99A9-F048FC07CDA0}" destId="{30E55133-35A6-40AA-91E4-6D5BB1234BE2}" srcOrd="9" destOrd="0" presId="urn:microsoft.com/office/officeart/2005/8/layout/vList2"/>
    <dgm:cxn modelId="{CB820E1C-0327-4494-AA32-D6E8D7340055}" type="presParOf" srcId="{DD15314A-0A8A-4261-99A9-F048FC07CDA0}" destId="{FEA5786E-95C1-4870-85C9-DB5A0160056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FFCD-D437-4CFD-8C2E-55D968BF4B85}">
      <dsp:nvSpPr>
        <dsp:cNvPr id="0" name=""/>
        <dsp:cNvSpPr/>
      </dsp:nvSpPr>
      <dsp:spPr>
        <a:xfrm>
          <a:off x="0" y="12158"/>
          <a:ext cx="4181475" cy="5850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Safety, Power &amp; Mobility</a:t>
          </a:r>
        </a:p>
      </dsp:txBody>
      <dsp:txXfrm>
        <a:off x="28557" y="40715"/>
        <a:ext cx="4124361" cy="527886"/>
      </dsp:txXfrm>
    </dsp:sp>
    <dsp:sp modelId="{B0BD0A4D-1C20-4651-A97F-CA93AA683C64}">
      <dsp:nvSpPr>
        <dsp:cNvPr id="0" name=""/>
        <dsp:cNvSpPr/>
      </dsp:nvSpPr>
      <dsp:spPr>
        <a:xfrm>
          <a:off x="0" y="685800"/>
          <a:ext cx="4181475" cy="585000"/>
        </a:xfrm>
        <a:prstGeom prst="roundRect">
          <a:avLst/>
        </a:prstGeom>
        <a:solidFill>
          <a:schemeClr val="accent4">
            <a:hueOff val="-182367"/>
            <a:satOff val="-921"/>
            <a:lumOff val="-12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Health &amp; Wellbeing</a:t>
          </a:r>
        </a:p>
      </dsp:txBody>
      <dsp:txXfrm>
        <a:off x="28557" y="714357"/>
        <a:ext cx="4124361" cy="527886"/>
      </dsp:txXfrm>
    </dsp:sp>
    <dsp:sp modelId="{EC15D9E3-95C0-40E8-8BBA-0D5F6E8DBDD1}">
      <dsp:nvSpPr>
        <dsp:cNvPr id="0" name=""/>
        <dsp:cNvSpPr/>
      </dsp:nvSpPr>
      <dsp:spPr>
        <a:xfrm>
          <a:off x="0" y="1325552"/>
          <a:ext cx="4181475" cy="585000"/>
        </a:xfrm>
        <a:prstGeom prst="roundRect">
          <a:avLst/>
        </a:prstGeom>
        <a:solidFill>
          <a:schemeClr val="accent4">
            <a:hueOff val="-364734"/>
            <a:satOff val="-1842"/>
            <a:lumOff val="-2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Food and AgTech</a:t>
          </a:r>
        </a:p>
      </dsp:txBody>
      <dsp:txXfrm>
        <a:off x="28557" y="1354109"/>
        <a:ext cx="4124361" cy="527886"/>
      </dsp:txXfrm>
    </dsp:sp>
    <dsp:sp modelId="{8FCC510B-2357-49F7-AE42-2C02DB3D0FCD}">
      <dsp:nvSpPr>
        <dsp:cNvPr id="0" name=""/>
        <dsp:cNvSpPr/>
      </dsp:nvSpPr>
      <dsp:spPr>
        <a:xfrm>
          <a:off x="0" y="1982552"/>
          <a:ext cx="4181475" cy="585000"/>
        </a:xfrm>
        <a:prstGeom prst="roundRect">
          <a:avLst/>
        </a:prstGeom>
        <a:solidFill>
          <a:schemeClr val="accent4">
            <a:hueOff val="-547100"/>
            <a:satOff val="-2763"/>
            <a:lumOff val="-3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Learn, Work &amp; Play </a:t>
          </a:r>
        </a:p>
      </dsp:txBody>
      <dsp:txXfrm>
        <a:off x="28557" y="2011109"/>
        <a:ext cx="4124361" cy="527886"/>
      </dsp:txXfrm>
    </dsp:sp>
    <dsp:sp modelId="{D4654422-000A-4926-AE3C-D88D4477365D}">
      <dsp:nvSpPr>
        <dsp:cNvPr id="0" name=""/>
        <dsp:cNvSpPr/>
      </dsp:nvSpPr>
      <dsp:spPr>
        <a:xfrm>
          <a:off x="0" y="2639552"/>
          <a:ext cx="4181475" cy="585000"/>
        </a:xfrm>
        <a:prstGeom prst="roundRect">
          <a:avLst/>
        </a:prstGeom>
        <a:solidFill>
          <a:schemeClr val="accent4">
            <a:hueOff val="-729467"/>
            <a:satOff val="-3684"/>
            <a:lumOff val="-5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Products &amp; Hardware</a:t>
          </a:r>
        </a:p>
      </dsp:txBody>
      <dsp:txXfrm>
        <a:off x="28557" y="2668109"/>
        <a:ext cx="4124361" cy="527886"/>
      </dsp:txXfrm>
    </dsp:sp>
    <dsp:sp modelId="{FEA5786E-95C1-4870-85C9-DB5A01600569}">
      <dsp:nvSpPr>
        <dsp:cNvPr id="0" name=""/>
        <dsp:cNvSpPr/>
      </dsp:nvSpPr>
      <dsp:spPr>
        <a:xfrm>
          <a:off x="0" y="3296552"/>
          <a:ext cx="4181475" cy="585000"/>
        </a:xfrm>
        <a:prstGeom prst="roundRect">
          <a:avLst/>
        </a:prstGeom>
        <a:solidFill>
          <a:schemeClr val="accent4">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Services &amp; Software</a:t>
          </a:r>
        </a:p>
      </dsp:txBody>
      <dsp:txXfrm>
        <a:off x="28557" y="3325109"/>
        <a:ext cx="4124361" cy="5278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8"/>
            <a:ext cx="3037840" cy="466434"/>
          </a:xfrm>
          <a:prstGeom prst="rect">
            <a:avLst/>
          </a:prstGeom>
        </p:spPr>
        <p:txBody>
          <a:bodyPr vert="horz" lIns="91955" tIns="45977" rIns="91955" bIns="45977" rtlCol="0"/>
          <a:lstStyle>
            <a:lvl1pPr algn="l">
              <a:defRPr sz="1200"/>
            </a:lvl1pPr>
          </a:lstStyle>
          <a:p>
            <a:endParaRPr/>
          </a:p>
        </p:txBody>
      </p:sp>
      <p:sp>
        <p:nvSpPr>
          <p:cNvPr id="3" name="Date Placeholder 2"/>
          <p:cNvSpPr>
            <a:spLocks noGrp="1"/>
          </p:cNvSpPr>
          <p:nvPr>
            <p:ph type="dt" sz="quarter" idx="1"/>
          </p:nvPr>
        </p:nvSpPr>
        <p:spPr>
          <a:xfrm>
            <a:off x="3970939" y="8"/>
            <a:ext cx="3037840" cy="466434"/>
          </a:xfrm>
          <a:prstGeom prst="rect">
            <a:avLst/>
          </a:prstGeom>
        </p:spPr>
        <p:txBody>
          <a:bodyPr vert="horz" lIns="91955" tIns="45977" rIns="91955" bIns="45977" rtlCol="0"/>
          <a:lstStyle>
            <a:lvl1pPr algn="r">
              <a:defRPr sz="1200"/>
            </a:lvl1pPr>
          </a:lstStyle>
          <a:p>
            <a:fld id="{59088EAF-6ECA-4616-85EF-35AA19C641F3}" type="datetimeFigureOut">
              <a:rPr lang="en-US"/>
              <a:t>1/13/2023</a:t>
            </a:fld>
            <a:endParaRPr/>
          </a:p>
        </p:txBody>
      </p:sp>
      <p:sp>
        <p:nvSpPr>
          <p:cNvPr id="4" name="Footer Placeholder 3"/>
          <p:cNvSpPr>
            <a:spLocks noGrp="1"/>
          </p:cNvSpPr>
          <p:nvPr>
            <p:ph type="ftr" sz="quarter" idx="2"/>
          </p:nvPr>
        </p:nvSpPr>
        <p:spPr>
          <a:xfrm>
            <a:off x="1" y="8829968"/>
            <a:ext cx="3037840" cy="466433"/>
          </a:xfrm>
          <a:prstGeom prst="rect">
            <a:avLst/>
          </a:prstGeom>
        </p:spPr>
        <p:txBody>
          <a:bodyPr vert="horz" lIns="91955" tIns="45977" rIns="91955" bIns="45977" rtlCol="0" anchor="b"/>
          <a:lstStyle>
            <a:lvl1pPr algn="l">
              <a:defRPr sz="1200"/>
            </a:lvl1pPr>
          </a:lstStyle>
          <a:p>
            <a:endParaRPr/>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1955" tIns="45977" rIns="91955" bIns="45977"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955" tIns="45977" rIns="91955" bIns="45977" rtlCol="0"/>
          <a:lstStyle>
            <a:lvl1pPr algn="l">
              <a:defRPr sz="1200"/>
            </a:lvl1pPr>
          </a:lstStyle>
          <a:p>
            <a:endParaRPr/>
          </a:p>
        </p:txBody>
      </p:sp>
      <p:sp>
        <p:nvSpPr>
          <p:cNvPr id="3" name="Date Placeholder 2"/>
          <p:cNvSpPr>
            <a:spLocks noGrp="1"/>
          </p:cNvSpPr>
          <p:nvPr>
            <p:ph type="dt" idx="1"/>
          </p:nvPr>
        </p:nvSpPr>
        <p:spPr>
          <a:xfrm>
            <a:off x="3970939" y="0"/>
            <a:ext cx="3037840" cy="464820"/>
          </a:xfrm>
          <a:prstGeom prst="rect">
            <a:avLst/>
          </a:prstGeom>
        </p:spPr>
        <p:txBody>
          <a:bodyPr vert="horz" lIns="91955" tIns="45977" rIns="91955" bIns="45977" rtlCol="0"/>
          <a:lstStyle>
            <a:lvl1pPr algn="r">
              <a:defRPr sz="1200"/>
            </a:lvl1pPr>
          </a:lstStyle>
          <a:p>
            <a:fld id="{3ABD2D7A-D230-4F91-BD59-0A39C2703BA8}" type="datetimeFigureOut">
              <a:rPr lang="en-US"/>
              <a:t>1/13/2023</a:t>
            </a:fld>
            <a:endParaRPr/>
          </a:p>
        </p:txBody>
      </p:sp>
      <p:sp>
        <p:nvSpPr>
          <p:cNvPr id="4" name="Slide Image Placeholder 3"/>
          <p:cNvSpPr>
            <a:spLocks noGrp="1" noRot="1" noChangeAspect="1"/>
          </p:cNvSpPr>
          <p:nvPr>
            <p:ph type="sldImg" idx="2"/>
          </p:nvPr>
        </p:nvSpPr>
        <p:spPr>
          <a:xfrm>
            <a:off x="1366838" y="533400"/>
            <a:ext cx="4094162" cy="2305050"/>
          </a:xfrm>
          <a:prstGeom prst="rect">
            <a:avLst/>
          </a:prstGeom>
          <a:noFill/>
          <a:ln w="12700">
            <a:solidFill>
              <a:prstClr val="black"/>
            </a:solidFill>
          </a:ln>
        </p:spPr>
        <p:txBody>
          <a:bodyPr vert="horz" lIns="91955" tIns="45977" rIns="91955" bIns="45977" rtlCol="0" anchor="ctr"/>
          <a:lstStyle/>
          <a:p>
            <a:endParaRPr/>
          </a:p>
        </p:txBody>
      </p:sp>
      <p:sp>
        <p:nvSpPr>
          <p:cNvPr id="5" name="Notes Placeholder 4"/>
          <p:cNvSpPr>
            <a:spLocks noGrp="1"/>
          </p:cNvSpPr>
          <p:nvPr>
            <p:ph type="body" sz="quarter" idx="3"/>
          </p:nvPr>
        </p:nvSpPr>
        <p:spPr>
          <a:xfrm>
            <a:off x="701041" y="3200404"/>
            <a:ext cx="5608320" cy="5398770"/>
          </a:xfrm>
          <a:prstGeom prst="rect">
            <a:avLst/>
          </a:prstGeom>
        </p:spPr>
        <p:txBody>
          <a:bodyPr vert="horz" lIns="91955" tIns="45977" rIns="91955" bIns="45977"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1955" tIns="45977" rIns="91955" bIns="45977" rtlCol="0" anchor="b"/>
          <a:lstStyle>
            <a:lvl1pPr algn="l">
              <a:defRPr sz="1200"/>
            </a:lvl1pPr>
          </a:lstStyle>
          <a:p>
            <a:endParaRPr/>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1955" tIns="45977" rIns="91955" bIns="45977"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533400"/>
            <a:ext cx="4098925" cy="2306638"/>
          </a:xfrm>
        </p:spPr>
      </p:sp>
      <p:sp>
        <p:nvSpPr>
          <p:cNvPr id="3" name="Notes Placeholder 2"/>
          <p:cNvSpPr>
            <a:spLocks noGrp="1"/>
          </p:cNvSpPr>
          <p:nvPr>
            <p:ph type="body" idx="1"/>
          </p:nvPr>
        </p:nvSpPr>
        <p:spPr/>
        <p:txBody>
          <a:bodyPr/>
          <a:lstStyle/>
          <a:p>
            <a:r>
              <a:rPr lang="en-US" b="1" dirty="0"/>
              <a:t>Welcome Intro myself and Roberta</a:t>
            </a:r>
          </a:p>
          <a:p>
            <a:endParaRPr lang="en-US" b="1" dirty="0"/>
          </a:p>
          <a:p>
            <a:r>
              <a:rPr lang="en-US" b="1" dirty="0"/>
              <a:t>ZOOM</a:t>
            </a:r>
            <a:r>
              <a:rPr lang="en-US" b="1" baseline="0" dirty="0"/>
              <a:t> protocols </a:t>
            </a:r>
            <a:r>
              <a:rPr lang="en-US" baseline="0" dirty="0"/>
              <a:t>and Q&amp;A – all mute except speaker host/co-host, type in </a:t>
            </a:r>
            <a:r>
              <a:rPr lang="en-US" b="1" baseline="0" dirty="0"/>
              <a:t>“I have a question</a:t>
            </a:r>
            <a:r>
              <a:rPr lang="en-US" baseline="0" dirty="0"/>
              <a:t>” and when called on participant UNMUTE, or </a:t>
            </a:r>
            <a:r>
              <a:rPr lang="en-US" b="1" baseline="0" dirty="0"/>
              <a:t>type in question </a:t>
            </a:r>
            <a:r>
              <a:rPr lang="en-US" baseline="0" dirty="0"/>
              <a:t>and we will be periodically checking and answer questions through out or at the Q&amp;A session.</a:t>
            </a:r>
          </a:p>
          <a:p>
            <a:endParaRPr lang="en-US" dirty="0"/>
          </a:p>
          <a:p>
            <a:r>
              <a:rPr lang="en-US" dirty="0"/>
              <a:t>The </a:t>
            </a:r>
            <a:r>
              <a:rPr lang="en-US" b="1" dirty="0"/>
              <a:t>purpose</a:t>
            </a:r>
            <a:r>
              <a:rPr lang="en-US" dirty="0"/>
              <a:t> of tonight's session is to provide </a:t>
            </a:r>
            <a:r>
              <a:rPr lang="en-US" b="1" dirty="0"/>
              <a:t>general information </a:t>
            </a:r>
            <a:r>
              <a:rPr lang="en-US" dirty="0"/>
              <a:t>about the competition, how it works, what are </a:t>
            </a:r>
            <a:r>
              <a:rPr lang="en-US" b="1" dirty="0"/>
              <a:t>the eligibility criteria, </a:t>
            </a:r>
            <a:r>
              <a:rPr lang="en-US" dirty="0"/>
              <a:t>and get</a:t>
            </a:r>
            <a:r>
              <a:rPr lang="en-US" baseline="0" dirty="0"/>
              <a:t> you excited to get started</a:t>
            </a:r>
            <a:r>
              <a:rPr lang="en-US" dirty="0"/>
              <a:t>. </a:t>
            </a:r>
          </a:p>
          <a:p>
            <a:endParaRPr lang="en-US" dirty="0"/>
          </a:p>
          <a:p>
            <a:r>
              <a:rPr lang="en-US" dirty="0"/>
              <a:t>We will be holding another session next week on November 11called “Perfect Your Pitch and Mentoring</a:t>
            </a:r>
            <a:r>
              <a:rPr lang="en-US" baseline="0" dirty="0"/>
              <a:t> Program information session</a:t>
            </a:r>
            <a:r>
              <a:rPr lang="en-US" dirty="0"/>
              <a:t>” </a:t>
            </a:r>
            <a:r>
              <a:rPr lang="en-US" b="1" dirty="0"/>
              <a:t>which will be focused on fine tuning your business plan and presentation (</a:t>
            </a:r>
            <a:r>
              <a:rPr lang="en-US" b="1" baseline="0" dirty="0"/>
              <a:t> or “pitch”), and provide information on the new Mentoring Program.  </a:t>
            </a:r>
            <a:endParaRPr lang="en-US" dirty="0"/>
          </a:p>
          <a:p>
            <a:endParaRPr lang="en-US" dirty="0"/>
          </a:p>
          <a:p>
            <a:r>
              <a:rPr lang="en-US" dirty="0"/>
              <a:t>To Start off…..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Mid-Hudson Regional Competition (MHRBPC), along with the New York State competition, represents a unique opportunity for entrepreneurial students to engage with business and government leaders, angel investors, venture capitalists and public investors, and get invaluable feedback for the potential launch of their business venture.</a:t>
            </a:r>
          </a:p>
          <a:p>
            <a:endParaRPr lang="en-US" dirty="0"/>
          </a:p>
          <a:p>
            <a:r>
              <a:rPr lang="en-US" baseline="0" dirty="0"/>
              <a:t>The MHRBPC is in it’s 9</a:t>
            </a:r>
            <a:r>
              <a:rPr lang="en-US" baseline="30000" dirty="0"/>
              <a:t>th</a:t>
            </a:r>
            <a:r>
              <a:rPr lang="en-US" baseline="0" dirty="0"/>
              <a:t> year of being hosted by Marist College.  The </a:t>
            </a:r>
            <a:r>
              <a:rPr lang="en-US" dirty="0"/>
              <a:t>first 7 years the MHRBPC was held on</a:t>
            </a:r>
            <a:r>
              <a:rPr lang="en-US" baseline="0" dirty="0"/>
              <a:t> Marist Campus in Poughkeepsie, but last year and this year it will be hosted virtually, along with the other regional competitions and the NYBPC. </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526489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533400"/>
            <a:ext cx="4098925" cy="2306638"/>
          </a:xfrm>
        </p:spPr>
      </p:sp>
      <p:sp>
        <p:nvSpPr>
          <p:cNvPr id="3" name="Notes Placeholder 2"/>
          <p:cNvSpPr>
            <a:spLocks noGrp="1"/>
          </p:cNvSpPr>
          <p:nvPr>
            <p:ph type="body" idx="1"/>
          </p:nvPr>
        </p:nvSpPr>
        <p:spPr/>
        <p:txBody>
          <a:bodyPr/>
          <a:lstStyle/>
          <a:p>
            <a:r>
              <a:rPr lang="en-US" b="1" dirty="0"/>
              <a:t>Track Definitions</a:t>
            </a:r>
          </a:p>
          <a:p>
            <a:r>
              <a:rPr lang="en-US" dirty="0"/>
              <a:t>Will be announced March 1, 2021</a:t>
            </a:r>
          </a:p>
          <a:p>
            <a:r>
              <a:rPr lang="en-US" dirty="0"/>
              <a:t>● </a:t>
            </a:r>
            <a:r>
              <a:rPr lang="en-US" sz="1200" b="1" i="0" u="none" strike="noStrike" kern="1200" baseline="0" dirty="0">
                <a:solidFill>
                  <a:schemeClr val="tx1"/>
                </a:solidFill>
                <a:latin typeface="+mn-lt"/>
                <a:ea typeface="+mn-ea"/>
                <a:cs typeface="+mn-cs"/>
              </a:rPr>
              <a:t>Students will no longer select a track on their applications, but will instead select one or more category tags. These tags may align with the track definitions or with special prize definitions or with neither.</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Student teams will be informed of their track assignments prior to the regional competitions</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teams will be placed in track based on category tags selected on student team application to BPC</a:t>
            </a:r>
          </a:p>
          <a:p>
            <a:endParaRPr lang="en-US" dirty="0"/>
          </a:p>
          <a:p>
            <a:endParaRPr lang="en-US" dirty="0"/>
          </a:p>
          <a:p>
            <a:r>
              <a:rPr lang="en-US" sz="1200" b="0" i="0" u="none" strike="noStrike" kern="1200" baseline="0" dirty="0">
                <a:solidFill>
                  <a:schemeClr val="tx1"/>
                </a:solidFill>
                <a:latin typeface="+mn-lt"/>
                <a:ea typeface="+mn-ea"/>
                <a:cs typeface="+mn-cs"/>
              </a:rPr>
              <a:t>To keep pace with our rapidly changing world and to provide a balanced</a:t>
            </a:r>
          </a:p>
          <a:p>
            <a:r>
              <a:rPr lang="en-US" sz="1200" b="0" i="0" u="none" strike="noStrike" kern="1200" baseline="0" dirty="0">
                <a:solidFill>
                  <a:schemeClr val="tx1"/>
                </a:solidFill>
                <a:latin typeface="+mn-lt"/>
                <a:ea typeface="+mn-ea"/>
                <a:cs typeface="+mn-cs"/>
              </a:rPr>
              <a:t>competition, track definitions will be finalized and announced on </a:t>
            </a:r>
            <a:r>
              <a:rPr lang="en-US" sz="1200" b="1" i="0" u="none" strike="noStrike" kern="1200" baseline="0" dirty="0">
                <a:solidFill>
                  <a:schemeClr val="tx1"/>
                </a:solidFill>
                <a:latin typeface="+mn-lt"/>
                <a:ea typeface="+mn-ea"/>
                <a:cs typeface="+mn-cs"/>
              </a:rPr>
              <a:t>March 1, 2021.</a:t>
            </a:r>
            <a:endParaRPr lang="en-US" dirty="0"/>
          </a:p>
          <a:p>
            <a:endParaRPr lang="en-US" dirty="0"/>
          </a:p>
          <a:p>
            <a:r>
              <a:rPr lang="en-US" dirty="0"/>
              <a:t>● Teams in each of the tracks may represent for-profit or non-profit.</a:t>
            </a:r>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3012423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533400"/>
            <a:ext cx="4098925" cy="2306638"/>
          </a:xfrm>
        </p:spPr>
      </p:sp>
      <p:sp>
        <p:nvSpPr>
          <p:cNvPr id="3" name="Notes Placeholder 2"/>
          <p:cNvSpPr>
            <a:spLocks noGrp="1"/>
          </p:cNvSpPr>
          <p:nvPr>
            <p:ph type="body" idx="1"/>
          </p:nvPr>
        </p:nvSpPr>
        <p:spPr/>
        <p:txBody>
          <a:bodyPr/>
          <a:lstStyle/>
          <a:p>
            <a:r>
              <a:rPr lang="en-US" b="1" dirty="0"/>
              <a:t>Category Tags</a:t>
            </a:r>
          </a:p>
          <a:p>
            <a:r>
              <a:rPr lang="en-US" dirty="0"/>
              <a:t>Student teams will choose 1 or more category tags when completing</a:t>
            </a:r>
            <a:r>
              <a:rPr lang="en-US" baseline="0" dirty="0"/>
              <a:t> the application for the BPC</a:t>
            </a:r>
          </a:p>
          <a:p>
            <a:endParaRPr lang="en-US" baseline="0" dirty="0"/>
          </a:p>
          <a:p>
            <a:r>
              <a:rPr lang="en-US" sz="1200" b="1" i="0" u="none" strike="noStrike" kern="1200" baseline="0" dirty="0">
                <a:solidFill>
                  <a:schemeClr val="tx1"/>
                </a:solidFill>
                <a:latin typeface="+mn-lt"/>
                <a:ea typeface="+mn-ea"/>
                <a:cs typeface="+mn-cs"/>
              </a:rPr>
              <a:t>Category Tags could be related to the type of business, attributes of the team, the type of</a:t>
            </a:r>
          </a:p>
          <a:p>
            <a:r>
              <a:rPr lang="en-US" sz="1200" b="1" i="0" u="none" strike="noStrike" kern="1200" baseline="0" dirty="0">
                <a:solidFill>
                  <a:schemeClr val="tx1"/>
                </a:solidFill>
                <a:latin typeface="+mn-lt"/>
                <a:ea typeface="+mn-ea"/>
                <a:cs typeface="+mn-cs"/>
              </a:rPr>
              <a:t>product or service, or target markets or customers.</a:t>
            </a:r>
            <a:endParaRPr lang="en-US" b="1" baseline="0" dirty="0"/>
          </a:p>
          <a:p>
            <a:endParaRPr lang="en-US" baseline="0" dirty="0"/>
          </a:p>
          <a:p>
            <a:r>
              <a:rPr lang="en-US" baseline="0" dirty="0"/>
              <a:t>Business venture will be placed in competition Track based on category tags selected.</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443505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Judges are asked to evaluate companies according to the following criteria:</a:t>
            </a:r>
          </a:p>
          <a:p>
            <a:r>
              <a:rPr lang="en-US" dirty="0"/>
              <a:t>● </a:t>
            </a:r>
            <a:r>
              <a:rPr lang="en-US" b="1" i="1" dirty="0"/>
              <a:t>Market Opportunity: </a:t>
            </a:r>
            <a:r>
              <a:rPr lang="en-US" dirty="0"/>
              <a:t>Clear market need and a plan to take advantage of the need.</a:t>
            </a:r>
          </a:p>
          <a:p>
            <a:r>
              <a:rPr lang="en-US" dirty="0"/>
              <a:t>● </a:t>
            </a:r>
            <a:r>
              <a:rPr lang="en-US" b="1" i="1" dirty="0"/>
              <a:t>Competitive Advantage: </a:t>
            </a:r>
            <a:r>
              <a:rPr lang="en-US" dirty="0"/>
              <a:t>The product or service is something unique that has a protectable competitive</a:t>
            </a:r>
          </a:p>
          <a:p>
            <a:r>
              <a:rPr lang="en-US" dirty="0"/>
              <a:t>advantage in the proposed market.</a:t>
            </a:r>
          </a:p>
          <a:p>
            <a:r>
              <a:rPr lang="en-US" dirty="0"/>
              <a:t>● </a:t>
            </a:r>
            <a:r>
              <a:rPr lang="en-US" b="1" i="1" dirty="0"/>
              <a:t>Management Capability: </a:t>
            </a:r>
            <a:r>
              <a:rPr lang="en-US" dirty="0"/>
              <a:t>The team has the skills and experience to develop this venture and address</a:t>
            </a:r>
          </a:p>
          <a:p>
            <a:r>
              <a:rPr lang="en-US" dirty="0"/>
              <a:t>the associated risks.</a:t>
            </a:r>
          </a:p>
          <a:p>
            <a:r>
              <a:rPr lang="en-US" dirty="0"/>
              <a:t>● </a:t>
            </a:r>
            <a:r>
              <a:rPr lang="en-US" b="1" i="1" dirty="0"/>
              <a:t>Financial Understanding: </a:t>
            </a:r>
            <a:r>
              <a:rPr lang="en-US" dirty="0"/>
              <a:t>The team has a solid understanding of the</a:t>
            </a:r>
          </a:p>
          <a:p>
            <a:r>
              <a:rPr lang="en-US" dirty="0"/>
              <a:t>financial requirements of the venture.</a:t>
            </a:r>
          </a:p>
          <a:p>
            <a:r>
              <a:rPr lang="en-US" dirty="0"/>
              <a:t>● </a:t>
            </a:r>
            <a:r>
              <a:rPr lang="en-US" b="1" i="1" dirty="0"/>
              <a:t>Roadmap/Growth Strategy: </a:t>
            </a:r>
            <a:r>
              <a:rPr lang="en-US" dirty="0"/>
              <a:t>The team has engaged in short and long-term</a:t>
            </a:r>
          </a:p>
          <a:p>
            <a:r>
              <a:rPr lang="en-US" dirty="0"/>
              <a:t>planning and has considered strategies for growth.</a:t>
            </a:r>
          </a:p>
          <a:p>
            <a:r>
              <a:rPr lang="en-US" dirty="0"/>
              <a:t>● </a:t>
            </a:r>
            <a:r>
              <a:rPr lang="en-US" b="1" i="1" dirty="0"/>
              <a:t>Sustainable Business Model: </a:t>
            </a:r>
            <a:r>
              <a:rPr lang="en-US" dirty="0"/>
              <a:t>The team understands and can communicate</a:t>
            </a:r>
          </a:p>
          <a:p>
            <a:r>
              <a:rPr lang="en-US" dirty="0"/>
              <a:t>their core business model. They have a strategy for developing a sustainable</a:t>
            </a:r>
          </a:p>
          <a:p>
            <a:r>
              <a:rPr lang="en-US" dirty="0"/>
              <a:t>venture.</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4166411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recommended that you seek to address the following questions in your presentation</a:t>
            </a:r>
          </a:p>
          <a:p>
            <a:endParaRPr lang="en-US" dirty="0"/>
          </a:p>
          <a:p>
            <a:r>
              <a:rPr lang="en-US" dirty="0"/>
              <a:t>Business Model and Team</a:t>
            </a:r>
          </a:p>
          <a:p>
            <a:r>
              <a:rPr lang="en-US" dirty="0"/>
              <a:t>1. Structure: What is the structure of your company? Do you have the team members that you</a:t>
            </a:r>
          </a:p>
          <a:p>
            <a:r>
              <a:rPr lang="en-US" dirty="0"/>
              <a:t>need to grow the business? How will the structure change with growth?</a:t>
            </a:r>
          </a:p>
          <a:p>
            <a:r>
              <a:rPr lang="en-US" dirty="0"/>
              <a:t>2. Value Proposition: What is your company’s key value proposition (e.g. lowest cost, highest</a:t>
            </a:r>
          </a:p>
          <a:p>
            <a:r>
              <a:rPr lang="en-US" dirty="0"/>
              <a:t>reliability, best performance, etc.)?</a:t>
            </a:r>
          </a:p>
          <a:p>
            <a:r>
              <a:rPr lang="en-US" b="1" dirty="0"/>
              <a:t>A value proposition tells prospects why they should do business with you rather than your competitors, and makes the benefits of your products or services crystal clear from the outset.</a:t>
            </a:r>
          </a:p>
          <a:p>
            <a:endParaRPr lang="en-US" dirty="0"/>
          </a:p>
          <a:p>
            <a:r>
              <a:rPr lang="en-US" dirty="0"/>
              <a:t>3. General Description: What is your business model? Describe how your business makes money</a:t>
            </a:r>
          </a:p>
          <a:p>
            <a:r>
              <a:rPr lang="en-US" dirty="0"/>
              <a:t>and how it will assure great and long term sustainability for the future.</a:t>
            </a:r>
          </a:p>
          <a:p>
            <a:r>
              <a:rPr lang="en-US" b="1" i="1" dirty="0"/>
              <a:t>Product/Service</a:t>
            </a:r>
          </a:p>
          <a:p>
            <a:r>
              <a:rPr lang="en-US" dirty="0"/>
              <a:t>1. </a:t>
            </a:r>
            <a:r>
              <a:rPr lang="en-US" b="1" dirty="0"/>
              <a:t>Product/Service: </a:t>
            </a:r>
            <a:r>
              <a:rPr lang="en-US" dirty="0"/>
              <a:t>What is your product/service offering?</a:t>
            </a:r>
          </a:p>
          <a:p>
            <a:r>
              <a:rPr lang="en-US" dirty="0"/>
              <a:t>2. </a:t>
            </a:r>
            <a:r>
              <a:rPr lang="en-US" b="1" dirty="0"/>
              <a:t>Function and Benefit: </a:t>
            </a:r>
            <a:r>
              <a:rPr lang="en-US" dirty="0"/>
              <a:t>How does your product/service work? Define and quantify key benefits</a:t>
            </a:r>
          </a:p>
          <a:p>
            <a:r>
              <a:rPr lang="en-US" dirty="0"/>
              <a:t>(e.g. cost, performance, technical, etc.) for customers.</a:t>
            </a:r>
          </a:p>
          <a:p>
            <a:r>
              <a:rPr lang="en-US" dirty="0"/>
              <a:t>3. </a:t>
            </a:r>
            <a:r>
              <a:rPr lang="en-US" b="1" dirty="0"/>
              <a:t>Development Stage: </a:t>
            </a:r>
            <a:r>
              <a:rPr lang="en-US" dirty="0"/>
              <a:t>Where is the product/service in its evolution (e.g. idea/conception, proof</a:t>
            </a:r>
          </a:p>
          <a:p>
            <a:r>
              <a:rPr lang="en-US" dirty="0"/>
              <a:t>of concept, fully tested prototype, etc.)?</a:t>
            </a:r>
          </a:p>
          <a:p>
            <a:endParaRPr lang="en-US" dirty="0"/>
          </a:p>
          <a:p>
            <a:r>
              <a:rPr lang="en-US" b="1" i="1" dirty="0"/>
              <a:t>Competitive Position</a:t>
            </a:r>
          </a:p>
          <a:p>
            <a:r>
              <a:rPr lang="en-US" dirty="0"/>
              <a:t>1. </a:t>
            </a:r>
            <a:r>
              <a:rPr lang="en-US" b="1" dirty="0"/>
              <a:t>Competitors: </a:t>
            </a:r>
            <a:r>
              <a:rPr lang="en-US" dirty="0"/>
              <a:t>Who is your competition?</a:t>
            </a:r>
          </a:p>
          <a:p>
            <a:r>
              <a:rPr lang="en-US" dirty="0"/>
              <a:t>2. </a:t>
            </a:r>
            <a:r>
              <a:rPr lang="en-US" b="1" dirty="0"/>
              <a:t>Edge over Competition: </a:t>
            </a:r>
            <a:r>
              <a:rPr lang="en-US" dirty="0"/>
              <a:t>What makes you better than other companies currently in the market?</a:t>
            </a:r>
          </a:p>
          <a:p>
            <a:r>
              <a:rPr lang="en-US" dirty="0"/>
              <a:t>3. </a:t>
            </a:r>
            <a:r>
              <a:rPr lang="en-US" b="1" dirty="0"/>
              <a:t>Sustainability: </a:t>
            </a:r>
            <a:r>
              <a:rPr lang="en-US" dirty="0"/>
              <a:t>Is this competitive position sustainable?</a:t>
            </a:r>
          </a:p>
          <a:p>
            <a:r>
              <a:rPr lang="en-US" dirty="0"/>
              <a:t>4. </a:t>
            </a:r>
            <a:r>
              <a:rPr lang="en-US" b="1" dirty="0"/>
              <a:t>IP Protection: </a:t>
            </a:r>
            <a:r>
              <a:rPr lang="en-US" dirty="0"/>
              <a:t>How will you protect your proprietary information?</a:t>
            </a:r>
          </a:p>
          <a:p>
            <a:endParaRPr lang="en-US" b="1" i="1" dirty="0"/>
          </a:p>
          <a:p>
            <a:r>
              <a:rPr lang="en-US" b="1" i="1" dirty="0"/>
              <a:t>Markets</a:t>
            </a:r>
          </a:p>
          <a:p>
            <a:r>
              <a:rPr lang="en-US" dirty="0"/>
              <a:t>1. </a:t>
            </a:r>
            <a:r>
              <a:rPr lang="en-US" b="1" dirty="0"/>
              <a:t>Target Market: </a:t>
            </a:r>
            <a:r>
              <a:rPr lang="en-US" dirty="0"/>
              <a:t>What markets and market segments are you targeting? How big are these</a:t>
            </a:r>
          </a:p>
          <a:p>
            <a:r>
              <a:rPr lang="en-US" dirty="0"/>
              <a:t>markets and how can you sustainably capture them?</a:t>
            </a:r>
          </a:p>
          <a:p>
            <a:r>
              <a:rPr lang="en-US" dirty="0"/>
              <a:t>2. </a:t>
            </a:r>
            <a:r>
              <a:rPr lang="en-US" b="1" dirty="0"/>
              <a:t>Barriers to Entry: </a:t>
            </a:r>
            <a:r>
              <a:rPr lang="en-US" dirty="0"/>
              <a:t>What are the key market barriers and how will they lend to your success?</a:t>
            </a:r>
          </a:p>
          <a:p>
            <a:endParaRPr lang="en-US" b="1" i="1" dirty="0"/>
          </a:p>
          <a:p>
            <a:r>
              <a:rPr lang="en-US" b="1" i="1" dirty="0"/>
              <a:t>Customers</a:t>
            </a:r>
          </a:p>
          <a:p>
            <a:r>
              <a:rPr lang="en-US" dirty="0"/>
              <a:t>1. </a:t>
            </a:r>
            <a:r>
              <a:rPr lang="en-US" b="1" dirty="0"/>
              <a:t>Customers: </a:t>
            </a:r>
            <a:r>
              <a:rPr lang="en-US" dirty="0"/>
              <a:t>Who are the specific customers that you are pursuing or will pursue? Do you have</a:t>
            </a:r>
          </a:p>
          <a:p>
            <a:r>
              <a:rPr lang="en-US" dirty="0"/>
              <a:t>any letters of interest and/or intent to purchase? </a:t>
            </a:r>
          </a:p>
          <a:p>
            <a:r>
              <a:rPr lang="en-US" dirty="0"/>
              <a:t>Do you have any actual sales to date?</a:t>
            </a:r>
          </a:p>
          <a:p>
            <a:endParaRPr lang="en-US" dirty="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2991677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recommended that you seek to address the following questions in your presentation</a:t>
            </a:r>
          </a:p>
          <a:p>
            <a:endParaRPr lang="en-US" dirty="0"/>
          </a:p>
          <a:p>
            <a:r>
              <a:rPr lang="en-US" dirty="0"/>
              <a:t>Business Model and Team</a:t>
            </a:r>
          </a:p>
          <a:p>
            <a:r>
              <a:rPr lang="en-US" dirty="0"/>
              <a:t>1. Structure: What is the structure of your company? Do you have the team members that you</a:t>
            </a:r>
          </a:p>
          <a:p>
            <a:r>
              <a:rPr lang="en-US" dirty="0"/>
              <a:t>need to grow the business? How will the structure change with growth?</a:t>
            </a:r>
          </a:p>
          <a:p>
            <a:r>
              <a:rPr lang="en-US" dirty="0"/>
              <a:t>2. Value Proposition: What is your company’s key value proposition (e.g. lowest cost, highest</a:t>
            </a:r>
          </a:p>
          <a:p>
            <a:r>
              <a:rPr lang="en-US" dirty="0"/>
              <a:t>reliability, best performance, etc.)?</a:t>
            </a:r>
          </a:p>
          <a:p>
            <a:r>
              <a:rPr lang="en-US" b="1" dirty="0"/>
              <a:t>A value proposition tells prospects why they should do business with you rather than your competitors, and makes the benefits of your products or services crystal clear from the outset.</a:t>
            </a:r>
          </a:p>
          <a:p>
            <a:endParaRPr lang="en-US" dirty="0"/>
          </a:p>
          <a:p>
            <a:r>
              <a:rPr lang="en-US" dirty="0"/>
              <a:t>3. General Description: What is your business model? Describe how your business makes money</a:t>
            </a:r>
          </a:p>
          <a:p>
            <a:r>
              <a:rPr lang="en-US" dirty="0"/>
              <a:t>and how it will assure great and long term sustainability for the future.</a:t>
            </a:r>
          </a:p>
          <a:p>
            <a:r>
              <a:rPr lang="en-US" b="1" i="1" dirty="0"/>
              <a:t>Product/Service</a:t>
            </a:r>
          </a:p>
          <a:p>
            <a:r>
              <a:rPr lang="en-US" dirty="0"/>
              <a:t>1. </a:t>
            </a:r>
            <a:r>
              <a:rPr lang="en-US" b="1" dirty="0"/>
              <a:t>Product/Service: </a:t>
            </a:r>
            <a:r>
              <a:rPr lang="en-US" dirty="0"/>
              <a:t>What is your product/service offering?</a:t>
            </a:r>
          </a:p>
          <a:p>
            <a:r>
              <a:rPr lang="en-US" dirty="0"/>
              <a:t>2. </a:t>
            </a:r>
            <a:r>
              <a:rPr lang="en-US" b="1" dirty="0"/>
              <a:t>Function and Benefit: </a:t>
            </a:r>
            <a:r>
              <a:rPr lang="en-US" dirty="0"/>
              <a:t>How does your product/service work? Define and quantify key benefits</a:t>
            </a:r>
          </a:p>
          <a:p>
            <a:r>
              <a:rPr lang="en-US" dirty="0"/>
              <a:t>(e.g. cost, performance, technical, etc.) for customers.</a:t>
            </a:r>
          </a:p>
          <a:p>
            <a:r>
              <a:rPr lang="en-US" dirty="0"/>
              <a:t>3. </a:t>
            </a:r>
            <a:r>
              <a:rPr lang="en-US" b="1" dirty="0"/>
              <a:t>Development Stage: </a:t>
            </a:r>
            <a:r>
              <a:rPr lang="en-US" dirty="0"/>
              <a:t>Where is the product/service in its evolution (e.g. idea/conception, proof</a:t>
            </a:r>
          </a:p>
          <a:p>
            <a:r>
              <a:rPr lang="en-US" dirty="0"/>
              <a:t>of concept, fully tested prototype, etc.)?</a:t>
            </a:r>
          </a:p>
          <a:p>
            <a:endParaRPr lang="en-US" dirty="0"/>
          </a:p>
          <a:p>
            <a:r>
              <a:rPr lang="en-US" b="1" i="1" dirty="0"/>
              <a:t>Competitive Position</a:t>
            </a:r>
          </a:p>
          <a:p>
            <a:r>
              <a:rPr lang="en-US" dirty="0"/>
              <a:t>1. </a:t>
            </a:r>
            <a:r>
              <a:rPr lang="en-US" b="1" dirty="0"/>
              <a:t>Competitors: </a:t>
            </a:r>
            <a:r>
              <a:rPr lang="en-US" dirty="0"/>
              <a:t>Who is your competition?</a:t>
            </a:r>
          </a:p>
          <a:p>
            <a:r>
              <a:rPr lang="en-US" dirty="0"/>
              <a:t>2. </a:t>
            </a:r>
            <a:r>
              <a:rPr lang="en-US" b="1" dirty="0"/>
              <a:t>Edge over Competition: </a:t>
            </a:r>
            <a:r>
              <a:rPr lang="en-US" dirty="0"/>
              <a:t>What makes you better than other companies currently in the market?</a:t>
            </a:r>
          </a:p>
          <a:p>
            <a:r>
              <a:rPr lang="en-US" dirty="0"/>
              <a:t>3. </a:t>
            </a:r>
            <a:r>
              <a:rPr lang="en-US" b="1" dirty="0"/>
              <a:t>Sustainability: </a:t>
            </a:r>
            <a:r>
              <a:rPr lang="en-US" dirty="0"/>
              <a:t>Is this competitive position sustainable?</a:t>
            </a:r>
          </a:p>
          <a:p>
            <a:r>
              <a:rPr lang="en-US" dirty="0"/>
              <a:t>4. </a:t>
            </a:r>
            <a:r>
              <a:rPr lang="en-US" b="1" dirty="0"/>
              <a:t>IP Protection: </a:t>
            </a:r>
            <a:r>
              <a:rPr lang="en-US" dirty="0"/>
              <a:t>How will you protect your proprietary information?</a:t>
            </a:r>
          </a:p>
          <a:p>
            <a:endParaRPr lang="en-US" b="1" i="1" dirty="0"/>
          </a:p>
          <a:p>
            <a:r>
              <a:rPr lang="en-US" b="1" i="1" dirty="0"/>
              <a:t>Markets</a:t>
            </a:r>
          </a:p>
          <a:p>
            <a:r>
              <a:rPr lang="en-US" dirty="0"/>
              <a:t>1. </a:t>
            </a:r>
            <a:r>
              <a:rPr lang="en-US" b="1" dirty="0"/>
              <a:t>Target Market: </a:t>
            </a:r>
            <a:r>
              <a:rPr lang="en-US" dirty="0"/>
              <a:t>What markets and market segments are you targeting? How big are these</a:t>
            </a:r>
          </a:p>
          <a:p>
            <a:r>
              <a:rPr lang="en-US" dirty="0"/>
              <a:t>markets and how can you sustainably capture them?</a:t>
            </a:r>
          </a:p>
          <a:p>
            <a:r>
              <a:rPr lang="en-US" dirty="0"/>
              <a:t>2. </a:t>
            </a:r>
            <a:r>
              <a:rPr lang="en-US" b="1" dirty="0"/>
              <a:t>Barriers to Entry: </a:t>
            </a:r>
            <a:r>
              <a:rPr lang="en-US" dirty="0"/>
              <a:t>What are the key market barriers and how will they lend to your success?</a:t>
            </a:r>
          </a:p>
          <a:p>
            <a:endParaRPr lang="en-US" b="1" i="1" dirty="0"/>
          </a:p>
          <a:p>
            <a:r>
              <a:rPr lang="en-US" b="1" i="1" dirty="0"/>
              <a:t>Customers</a:t>
            </a:r>
          </a:p>
          <a:p>
            <a:r>
              <a:rPr lang="en-US" dirty="0"/>
              <a:t>1. </a:t>
            </a:r>
            <a:r>
              <a:rPr lang="en-US" b="1" dirty="0"/>
              <a:t>Customers: </a:t>
            </a:r>
            <a:r>
              <a:rPr lang="en-US" dirty="0"/>
              <a:t>Who are the specific customers that you are pursuing or will pursue? Do you have</a:t>
            </a:r>
          </a:p>
          <a:p>
            <a:r>
              <a:rPr lang="en-US" dirty="0"/>
              <a:t>any letters of interest and/or intent to purchase? </a:t>
            </a:r>
          </a:p>
          <a:p>
            <a:r>
              <a:rPr lang="en-US" dirty="0"/>
              <a:t>Do you have any actual sales to date?</a:t>
            </a:r>
          </a:p>
          <a:p>
            <a:endParaRPr lang="en-US" dirty="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2332365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3641727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Judges are asked to evaluate companies according to the following criteria:</a:t>
            </a:r>
          </a:p>
          <a:p>
            <a:r>
              <a:rPr lang="en-US" dirty="0"/>
              <a:t>● </a:t>
            </a:r>
            <a:r>
              <a:rPr lang="en-US" b="1" i="1" dirty="0"/>
              <a:t>Market Opportunity: </a:t>
            </a:r>
            <a:r>
              <a:rPr lang="en-US" dirty="0"/>
              <a:t>Clear market need and a plan to take advantage of the need.</a:t>
            </a:r>
          </a:p>
          <a:p>
            <a:r>
              <a:rPr lang="en-US" dirty="0"/>
              <a:t>● </a:t>
            </a:r>
            <a:r>
              <a:rPr lang="en-US" b="1" i="1" dirty="0"/>
              <a:t>Competitive Advantage: </a:t>
            </a:r>
            <a:r>
              <a:rPr lang="en-US" dirty="0"/>
              <a:t>The product or service is something unique that has a protectable competitive</a:t>
            </a:r>
          </a:p>
          <a:p>
            <a:r>
              <a:rPr lang="en-US" dirty="0"/>
              <a:t>advantage in the proposed market.</a:t>
            </a:r>
          </a:p>
          <a:p>
            <a:r>
              <a:rPr lang="en-US" dirty="0"/>
              <a:t>● </a:t>
            </a:r>
            <a:r>
              <a:rPr lang="en-US" b="1" i="1" dirty="0"/>
              <a:t>Management Capability: </a:t>
            </a:r>
            <a:r>
              <a:rPr lang="en-US" dirty="0"/>
              <a:t>The team has the skills and experience to develop this venture and address</a:t>
            </a:r>
          </a:p>
          <a:p>
            <a:r>
              <a:rPr lang="en-US" dirty="0"/>
              <a:t>the associated risks.</a:t>
            </a:r>
          </a:p>
          <a:p>
            <a:r>
              <a:rPr lang="en-US" dirty="0"/>
              <a:t>● </a:t>
            </a:r>
            <a:r>
              <a:rPr lang="en-US" b="1" i="1" dirty="0"/>
              <a:t>Financial Understanding: </a:t>
            </a:r>
            <a:r>
              <a:rPr lang="en-US" dirty="0"/>
              <a:t>The team has a solid understanding of the</a:t>
            </a:r>
          </a:p>
          <a:p>
            <a:r>
              <a:rPr lang="en-US" dirty="0"/>
              <a:t>financial requirements of the venture.</a:t>
            </a:r>
          </a:p>
          <a:p>
            <a:r>
              <a:rPr lang="en-US" dirty="0"/>
              <a:t>● </a:t>
            </a:r>
            <a:r>
              <a:rPr lang="en-US" b="1" i="1" dirty="0"/>
              <a:t>Roadmap/Growth Strategy: </a:t>
            </a:r>
            <a:r>
              <a:rPr lang="en-US" dirty="0"/>
              <a:t>The team has engaged in short and long-term</a:t>
            </a:r>
          </a:p>
          <a:p>
            <a:r>
              <a:rPr lang="en-US" dirty="0"/>
              <a:t>planning and has considered strategies for growth.</a:t>
            </a:r>
          </a:p>
          <a:p>
            <a:r>
              <a:rPr lang="en-US" dirty="0"/>
              <a:t>● </a:t>
            </a:r>
            <a:r>
              <a:rPr lang="en-US" b="1" i="1" dirty="0"/>
              <a:t>Sustainable Business Model: </a:t>
            </a:r>
            <a:r>
              <a:rPr lang="en-US" dirty="0"/>
              <a:t>The team understands and can communicate</a:t>
            </a:r>
          </a:p>
          <a:p>
            <a:r>
              <a:rPr lang="en-US" dirty="0"/>
              <a:t>their core business model. They have a strategy for developing a sustainable</a:t>
            </a:r>
          </a:p>
          <a:p>
            <a:r>
              <a:rPr lang="en-US" dirty="0"/>
              <a:t>venture.</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46655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533400"/>
            <a:ext cx="4098925" cy="2306638"/>
          </a:xfrm>
        </p:spPr>
      </p:sp>
      <p:sp>
        <p:nvSpPr>
          <p:cNvPr id="3" name="Notes Placeholder 2"/>
          <p:cNvSpPr>
            <a:spLocks noGrp="1"/>
          </p:cNvSpPr>
          <p:nvPr>
            <p:ph type="body" idx="1"/>
          </p:nvPr>
        </p:nvSpPr>
        <p:spPr/>
        <p:txBody>
          <a:bodyPr/>
          <a:lstStyle/>
          <a:p>
            <a:r>
              <a:rPr lang="en-US" dirty="0"/>
              <a:t>The winners the top two teams from each category are invited to compete at New York State .</a:t>
            </a:r>
          </a:p>
        </p:txBody>
      </p:sp>
      <p:sp>
        <p:nvSpPr>
          <p:cNvPr id="4" name="Slide Number Placeholder 3"/>
          <p:cNvSpPr>
            <a:spLocks noGrp="1"/>
          </p:cNvSpPr>
          <p:nvPr>
            <p:ph type="sldNum" sz="quarter" idx="10"/>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3887849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533400"/>
            <a:ext cx="4098925" cy="2306638"/>
          </a:xfrm>
        </p:spPr>
      </p:sp>
      <p:sp>
        <p:nvSpPr>
          <p:cNvPr id="3" name="Notes Placeholder 2"/>
          <p:cNvSpPr>
            <a:spLocks noGrp="1"/>
          </p:cNvSpPr>
          <p:nvPr>
            <p:ph type="body" idx="1"/>
          </p:nvPr>
        </p:nvSpPr>
        <p:spPr/>
        <p:txBody>
          <a:bodyPr/>
          <a:lstStyle/>
          <a:p>
            <a:pPr marL="284229" indent="-284229">
              <a:buFont typeface="Arial" panose="020B0604020202020204" pitchFamily="34" charset="0"/>
              <a:buChar char="•"/>
            </a:pPr>
            <a:r>
              <a:rPr lang="en-US" sz="3100" dirty="0"/>
              <a:t>When applications open we will post on website and send out email of notification</a:t>
            </a:r>
          </a:p>
        </p:txBody>
      </p:sp>
      <p:sp>
        <p:nvSpPr>
          <p:cNvPr id="4" name="Slide Number Placeholder 3"/>
          <p:cNvSpPr>
            <a:spLocks noGrp="1"/>
          </p:cNvSpPr>
          <p:nvPr>
            <p:ph type="sldNum" sz="quarter" idx="10"/>
          </p:nvPr>
        </p:nvSpPr>
        <p:spPr/>
        <p:txBody>
          <a:bodyPr/>
          <a:lstStyle/>
          <a:p>
            <a:fld id="{F93199CD-3E1B-4AE6-990F-76F925F5EA9F}" type="slidenum">
              <a:rPr lang="en-US" smtClean="0"/>
              <a:t>18</a:t>
            </a:fld>
            <a:endParaRPr lang="en-US"/>
          </a:p>
        </p:txBody>
      </p:sp>
    </p:spTree>
    <p:extLst>
      <p:ext uri="{BB962C8B-B14F-4D97-AF65-F5344CB8AC3E}">
        <p14:creationId xmlns:p14="http://schemas.microsoft.com/office/powerpoint/2010/main" val="4053103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right now, you're just </a:t>
            </a:r>
            <a:r>
              <a:rPr lang="en-US" b="1" dirty="0"/>
              <a:t>developing your idea you're getting</a:t>
            </a:r>
            <a:r>
              <a:rPr lang="en-US" dirty="0"/>
              <a:t> it ready. You're flushing the idea out.  The application deadline is going to be </a:t>
            </a:r>
            <a:r>
              <a:rPr lang="en-US" b="1" dirty="0"/>
              <a:t>March 19, 2021 </a:t>
            </a:r>
          </a:p>
          <a:p>
            <a:pPr defTabSz="919539">
              <a:defRPr/>
            </a:pPr>
            <a:r>
              <a:rPr lang="en-US" dirty="0"/>
              <a:t>At this time, you should just be working on getting it all together.  </a:t>
            </a:r>
          </a:p>
          <a:p>
            <a:pPr defTabSz="919539">
              <a:defRPr/>
            </a:pPr>
            <a:r>
              <a:rPr lang="en-US" dirty="0"/>
              <a:t>The application process is quite simple. it amounts to the equivalent of a two-page word document, but you're going to submit it online. </a:t>
            </a:r>
          </a:p>
          <a:p>
            <a:pPr defTabSz="919539">
              <a:defRPr/>
            </a:pPr>
            <a:r>
              <a:rPr lang="en-US" dirty="0"/>
              <a:t>From the website there will be a  link for team application button. You will be able to submit your application, then committee review and </a:t>
            </a:r>
            <a:r>
              <a:rPr lang="en-US" dirty="0" err="1"/>
              <a:t>and</a:t>
            </a:r>
            <a:r>
              <a:rPr lang="en-US" baseline="0" dirty="0"/>
              <a:t> you will be notified of acceptance</a:t>
            </a:r>
            <a:r>
              <a:rPr lang="en-US" i="1" dirty="0"/>
              <a:t> </a:t>
            </a:r>
          </a:p>
          <a:p>
            <a:pPr defTabSz="919539">
              <a:defRPr/>
            </a:pPr>
            <a:endParaRPr lang="en-US" i="1" dirty="0"/>
          </a:p>
          <a:p>
            <a:pPr marL="0" indent="0">
              <a:buNone/>
            </a:pPr>
            <a:endParaRPr lang="en-US" sz="1200" dirty="0"/>
          </a:p>
          <a:p>
            <a:pPr algn="l"/>
            <a:r>
              <a:rPr lang="en-US" sz="1200" dirty="0"/>
              <a:t>Do I need a bound 32-page business plan for the competition? NO,</a:t>
            </a:r>
            <a:r>
              <a:rPr lang="en-US" sz="1200" baseline="0" dirty="0"/>
              <a:t> 2 pages</a:t>
            </a:r>
            <a:endParaRPr lang="en-US" sz="1400" dirty="0"/>
          </a:p>
          <a:p>
            <a:pPr defTabSz="919539">
              <a:defRPr/>
            </a:pPr>
            <a:endParaRPr lang="en-US" dirty="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19</a:t>
            </a:fld>
            <a:endParaRPr lang="en-US"/>
          </a:p>
        </p:txBody>
      </p:sp>
    </p:spTree>
    <p:extLst>
      <p:ext uri="{BB962C8B-B14F-4D97-AF65-F5344CB8AC3E}">
        <p14:creationId xmlns:p14="http://schemas.microsoft.com/office/powerpoint/2010/main" val="2078041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533400"/>
            <a:ext cx="4098925" cy="2306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593939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533400"/>
            <a:ext cx="4098925" cy="2306638"/>
          </a:xfrm>
        </p:spPr>
      </p:sp>
      <p:sp>
        <p:nvSpPr>
          <p:cNvPr id="3" name="Notes Placeholder 2"/>
          <p:cNvSpPr>
            <a:spLocks noGrp="1"/>
          </p:cNvSpPr>
          <p:nvPr>
            <p:ph type="body" idx="1"/>
          </p:nvPr>
        </p:nvSpPr>
        <p:spPr/>
        <p:txBody>
          <a:bodyPr/>
          <a:lstStyle/>
          <a:p>
            <a:r>
              <a:rPr lang="en-US" dirty="0"/>
              <a:t>Thank you.  Check</a:t>
            </a:r>
            <a:r>
              <a:rPr lang="en-US" baseline="0" dirty="0"/>
              <a:t> our website often for updates and information</a:t>
            </a:r>
          </a:p>
          <a:p>
            <a:endParaRPr lang="en-US" baseline="0" dirty="0"/>
          </a:p>
        </p:txBody>
      </p:sp>
      <p:sp>
        <p:nvSpPr>
          <p:cNvPr id="4" name="Slide Number Placeholder 3"/>
          <p:cNvSpPr>
            <a:spLocks noGrp="1"/>
          </p:cNvSpPr>
          <p:nvPr>
            <p:ph type="sldNum" sz="quarter" idx="10"/>
          </p:nvPr>
        </p:nvSpPr>
        <p:spPr/>
        <p:txBody>
          <a:bodyPr/>
          <a:lstStyle/>
          <a:p>
            <a:fld id="{F93199CD-3E1B-4AE6-990F-76F925F5EA9F}" type="slidenum">
              <a:rPr lang="en-US" smtClean="0"/>
              <a:t>20</a:t>
            </a:fld>
            <a:endParaRPr lang="en-US"/>
          </a:p>
        </p:txBody>
      </p:sp>
    </p:spTree>
    <p:extLst>
      <p:ext uri="{BB962C8B-B14F-4D97-AF65-F5344CB8AC3E}">
        <p14:creationId xmlns:p14="http://schemas.microsoft.com/office/powerpoint/2010/main" val="571323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533400"/>
            <a:ext cx="4098925" cy="2306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21</a:t>
            </a:fld>
            <a:endParaRPr lang="en-US"/>
          </a:p>
        </p:txBody>
      </p:sp>
    </p:spTree>
    <p:extLst>
      <p:ext uri="{BB962C8B-B14F-4D97-AF65-F5344CB8AC3E}">
        <p14:creationId xmlns:p14="http://schemas.microsoft.com/office/powerpoint/2010/main" val="4125852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533400"/>
            <a:ext cx="4098925" cy="2306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724735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533400"/>
            <a:ext cx="4098925" cy="2306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971329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533400"/>
            <a:ext cx="4098925" cy="2306638"/>
          </a:xfrm>
        </p:spPr>
      </p:sp>
      <p:sp>
        <p:nvSpPr>
          <p:cNvPr id="3" name="Notes Placeholder 2"/>
          <p:cNvSpPr>
            <a:spLocks noGrp="1"/>
          </p:cNvSpPr>
          <p:nvPr>
            <p:ph type="body" idx="1"/>
          </p:nvPr>
        </p:nvSpPr>
        <p:spPr/>
        <p:txBody>
          <a:bodyPr/>
          <a:lstStyle/>
          <a:p>
            <a:r>
              <a:rPr lang="en-US" dirty="0"/>
              <a:t>Thank you.  Check</a:t>
            </a:r>
            <a:r>
              <a:rPr lang="en-US" baseline="0" dirty="0"/>
              <a:t> our website often for updates and information</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3258313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had student teams</a:t>
            </a:r>
            <a:r>
              <a:rPr lang="en-US" baseline="0" dirty="0"/>
              <a:t> participate from a number of colleges and universities throughout the </a:t>
            </a:r>
            <a:r>
              <a:rPr lang="en-US" b="1" baseline="0" dirty="0"/>
              <a:t>7 counties in our region</a:t>
            </a:r>
            <a:r>
              <a:rPr lang="en-US" baseline="0" dirty="0"/>
              <a:t>….some who were very successful and went on to compete and win at the State competition.  </a:t>
            </a:r>
          </a:p>
          <a:p>
            <a:endParaRPr lang="en-US" baseline="0" dirty="0"/>
          </a:p>
          <a:p>
            <a:r>
              <a:rPr lang="en-US" dirty="0"/>
              <a:t>The Mid-Hudson regional competition is hosted by </a:t>
            </a:r>
            <a:r>
              <a:rPr lang="en-US" b="1" dirty="0"/>
              <a:t>Marist</a:t>
            </a:r>
            <a:r>
              <a:rPr lang="en-US" dirty="0"/>
              <a:t> College, but it is</a:t>
            </a:r>
            <a:r>
              <a:rPr lang="en-US" baseline="0" dirty="0"/>
              <a:t> a</a:t>
            </a:r>
            <a:r>
              <a:rPr lang="en-US" dirty="0"/>
              <a:t> </a:t>
            </a:r>
            <a:r>
              <a:rPr lang="en-US" b="1" dirty="0"/>
              <a:t>regional event and </a:t>
            </a:r>
            <a:r>
              <a:rPr lang="en-US" dirty="0"/>
              <a:t>it's a wonderful opportunity to showcase</a:t>
            </a:r>
            <a:r>
              <a:rPr lang="en-US" baseline="0" dirty="0"/>
              <a:t> the creative business ideas and</a:t>
            </a:r>
            <a:r>
              <a:rPr lang="en-US" dirty="0"/>
              <a:t> talents of students throughout the region.</a:t>
            </a:r>
            <a:r>
              <a:rPr lang="en-US" baseline="0" dirty="0"/>
              <a:t> </a:t>
            </a:r>
            <a:r>
              <a:rPr lang="en-US" dirty="0"/>
              <a:t>Many</a:t>
            </a:r>
            <a:r>
              <a:rPr lang="en-US" baseline="0" dirty="0"/>
              <a:t> of these schools have c</a:t>
            </a:r>
            <a:r>
              <a:rPr lang="en-US" dirty="0"/>
              <a:t>hampions, or active partners,</a:t>
            </a:r>
            <a:r>
              <a:rPr lang="en-US" baseline="0" dirty="0"/>
              <a:t> </a:t>
            </a:r>
            <a:r>
              <a:rPr lang="en-US" dirty="0"/>
              <a:t>of the event who have promoted the Competition</a:t>
            </a:r>
            <a:r>
              <a:rPr lang="en-US" baseline="0" dirty="0"/>
              <a:t> at their institution and helped </a:t>
            </a:r>
            <a:r>
              <a:rPr lang="en-US" dirty="0"/>
              <a:t>coordinate the event along with us.  </a:t>
            </a:r>
          </a:p>
          <a:p>
            <a:endParaRPr lang="en-US" dirty="0"/>
          </a:p>
          <a:p>
            <a:r>
              <a:rPr lang="en-US" dirty="0"/>
              <a:t>We are excited to work once again with your school during this year’s competition, and hope to welcome new ones who have not participated before. </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155619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The NYBPC’s mission is to provide a robust, fair competition for students across New York State to promote entrepreneurship and to start new ventures.</a:t>
            </a:r>
          </a:p>
          <a:p>
            <a:r>
              <a:rPr lang="en-US" dirty="0"/>
              <a:t>NYS is divided</a:t>
            </a:r>
            <a:r>
              <a:rPr lang="en-US" baseline="0" dirty="0"/>
              <a:t> into 10 economic regions in which select regional institutions will host regional semifinal competitions in March/April 2021.</a:t>
            </a:r>
          </a:p>
          <a:p>
            <a:r>
              <a:rPr lang="en-US" sz="1200" b="1" i="0" u="none" strike="noStrike" kern="1200" baseline="0" dirty="0">
                <a:solidFill>
                  <a:schemeClr val="tx1"/>
                </a:solidFill>
                <a:latin typeface="+mn-lt"/>
                <a:ea typeface="+mn-ea"/>
                <a:cs typeface="+mn-cs"/>
              </a:rPr>
              <a:t>Students will be assigned to a semifinal regional competition based on the</a:t>
            </a:r>
          </a:p>
          <a:p>
            <a:r>
              <a:rPr lang="en-US" sz="1200" b="1" i="0" u="none" strike="noStrike" kern="1200" baseline="0" dirty="0">
                <a:solidFill>
                  <a:schemeClr val="tx1"/>
                </a:solidFill>
                <a:latin typeface="+mn-lt"/>
                <a:ea typeface="+mn-ea"/>
                <a:cs typeface="+mn-cs"/>
              </a:rPr>
              <a:t>location of their school. </a:t>
            </a:r>
            <a:r>
              <a:rPr lang="en-US" sz="1200" b="0" i="0" u="none" strike="noStrike" kern="1200" baseline="0" dirty="0">
                <a:solidFill>
                  <a:schemeClr val="tx1"/>
                </a:solidFill>
                <a:latin typeface="+mn-lt"/>
                <a:ea typeface="+mn-ea"/>
                <a:cs typeface="+mn-cs"/>
              </a:rPr>
              <a:t>All semifinal competitions follow this rulebook and</a:t>
            </a:r>
          </a:p>
          <a:p>
            <a:r>
              <a:rPr lang="en-US" sz="1200" b="0" i="0" u="none" strike="noStrike" kern="1200" baseline="0" dirty="0">
                <a:solidFill>
                  <a:schemeClr val="tx1"/>
                </a:solidFill>
                <a:latin typeface="+mn-lt"/>
                <a:ea typeface="+mn-ea"/>
                <a:cs typeface="+mn-cs"/>
              </a:rPr>
              <a:t>rubric, but format and timing of the semifinal competitions vary.</a:t>
            </a:r>
            <a:endParaRPr lang="en-US" baseline="0" dirty="0"/>
          </a:p>
          <a:p>
            <a:r>
              <a:rPr lang="en-US" baseline="0" dirty="0"/>
              <a:t>Top teams from each region advance to the statewide final competition, be hosted virtually in April / May 2021.</a:t>
            </a:r>
          </a:p>
          <a:p>
            <a:r>
              <a:rPr lang="en-US" baseline="0" dirty="0"/>
              <a:t>The top 2 teams in each track at the regional level move on to the NYSBPC finals.</a:t>
            </a:r>
          </a:p>
          <a:p>
            <a:endParaRPr lang="en-US" baseline="0" dirty="0"/>
          </a:p>
          <a:p>
            <a:r>
              <a:rPr lang="en-US" sz="1200" dirty="0">
                <a:solidFill>
                  <a:schemeClr val="tx1"/>
                </a:solidFill>
              </a:rPr>
              <a:t>……</a:t>
            </a:r>
            <a:r>
              <a:rPr lang="en-US" sz="1200" b="1" dirty="0">
                <a:solidFill>
                  <a:schemeClr val="tx1"/>
                </a:solidFill>
              </a:rPr>
              <a:t>the MHRBP provides a platform for students to: </a:t>
            </a:r>
          </a:p>
          <a:p>
            <a:r>
              <a:rPr lang="en-US" sz="1200" b="1" dirty="0">
                <a:solidFill>
                  <a:schemeClr val="tx1"/>
                </a:solidFill>
              </a:rPr>
              <a:t>share their ideas, research the market and competitive landscape, and complete financial projections</a:t>
            </a:r>
          </a:p>
          <a:p>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 regional business plan competition with a focus on energy technology was organized by : SUNY College of Nanoscale</a:t>
            </a:r>
            <a:r>
              <a:rPr lang="en-US" sz="1200" baseline="0" dirty="0">
                <a:solidFill>
                  <a:schemeClr val="tx1"/>
                </a:solidFill>
              </a:rPr>
              <a:t> Science and Engineering (CNSE)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In partnership with: University of Albany School of Business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a:solidFill>
                  <a:schemeClr val="tx1"/>
                </a:solidFill>
              </a:rPr>
              <a:t>Lally</a:t>
            </a:r>
            <a:r>
              <a:rPr lang="en-US" sz="1200" baseline="0" dirty="0">
                <a:solidFill>
                  <a:schemeClr val="tx1"/>
                </a:solidFill>
              </a:rPr>
              <a:t> School of Management and Technology at Rensselaer Polytechnic Institute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Union Graduate College School of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Inaugural event held at CNSE’s Albany Nanotech Complex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Encouraged students to fully engage in their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Allowed students to fain valuable experience through presenting their business plans to potential investors an industry executives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rPr>
              <a:t>Additional benefits:</a:t>
            </a:r>
            <a:endParaRPr lang="en-US" sz="1200" b="1" dirty="0">
              <a:solidFill>
                <a:schemeClr val="tx1"/>
              </a:solidFill>
            </a:endParaRPr>
          </a:p>
          <a:p>
            <a:r>
              <a:rPr lang="en-US" dirty="0"/>
              <a:t>•	Ventures are able to showcase their business/technology to an audience of seasoned business professionals and investors</a:t>
            </a:r>
          </a:p>
          <a:p>
            <a:r>
              <a:rPr lang="en-US" dirty="0"/>
              <a:t>•	Network with potential investors, service providers, strategic partners, and seasoned executives</a:t>
            </a:r>
          </a:p>
          <a:p>
            <a:r>
              <a:rPr lang="en-US" dirty="0"/>
              <a:t>•	Network with other like-minded entrepreneurs from cross NYS</a:t>
            </a:r>
          </a:p>
          <a:p>
            <a:r>
              <a:rPr lang="en-US" dirty="0"/>
              <a:t>•	Gain valuable experience</a:t>
            </a:r>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3927128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533400"/>
            <a:ext cx="4098925" cy="2306638"/>
          </a:xfrm>
        </p:spPr>
      </p:sp>
      <p:sp>
        <p:nvSpPr>
          <p:cNvPr id="3" name="Notes Placeholder 2"/>
          <p:cNvSpPr>
            <a:spLocks noGrp="1"/>
          </p:cNvSpPr>
          <p:nvPr>
            <p:ph type="body" idx="1"/>
          </p:nvPr>
        </p:nvSpPr>
        <p:spPr/>
        <p:txBody>
          <a:bodyPr/>
          <a:lstStyle/>
          <a:p>
            <a:r>
              <a:rPr lang="en-US" dirty="0"/>
              <a:t>The competition starts with students competing in all 10 regions across the state and culminates with finalists from each region competing at the state level for recognition and prize money in late April early May.</a:t>
            </a:r>
          </a:p>
          <a:p>
            <a:r>
              <a:rPr lang="en-US" dirty="0"/>
              <a:t>The</a:t>
            </a:r>
            <a:r>
              <a:rPr lang="en-US" b="1" dirty="0"/>
              <a:t> Large statewide competition  - NYBPC </a:t>
            </a:r>
            <a:r>
              <a:rPr lang="en-US" dirty="0"/>
              <a:t>is</a:t>
            </a:r>
            <a:r>
              <a:rPr lang="en-US" b="1" dirty="0"/>
              <a:t> </a:t>
            </a:r>
            <a:r>
              <a:rPr lang="en-US" dirty="0"/>
              <a:t>New York’s premier collegiate regional &amp; statewide business plan competition.</a:t>
            </a:r>
          </a:p>
          <a:p>
            <a:r>
              <a:rPr lang="en-US" b="1" dirty="0"/>
              <a:t>Regions</a:t>
            </a:r>
            <a:r>
              <a:rPr lang="en-US" b="1" baseline="0" dirty="0"/>
              <a:t> b</a:t>
            </a:r>
            <a:r>
              <a:rPr lang="en-US" b="1" dirty="0"/>
              <a:t>ased on New York’s 10 Regional Economic Development Council zones</a:t>
            </a:r>
          </a:p>
          <a:p>
            <a:pPr defTabSz="919539">
              <a:defRPr/>
            </a:pPr>
            <a:r>
              <a:rPr lang="en-US" dirty="0"/>
              <a:t>So each region holds a competition and we send our </a:t>
            </a:r>
            <a:r>
              <a:rPr lang="en-US" b="1" dirty="0"/>
              <a:t>winning</a:t>
            </a:r>
            <a:r>
              <a:rPr lang="en-US" dirty="0"/>
              <a:t> teams to the state. </a:t>
            </a:r>
          </a:p>
          <a:p>
            <a:pPr defTabSz="919539">
              <a:defRPr/>
            </a:pPr>
            <a:r>
              <a:rPr lang="en-US" dirty="0"/>
              <a:t>From a </a:t>
            </a:r>
            <a:r>
              <a:rPr lang="en-US" b="1" dirty="0"/>
              <a:t>humble beginning of 16 teams in four schools</a:t>
            </a:r>
            <a:r>
              <a:rPr lang="en-US" dirty="0"/>
              <a:t>, the state competition has since hosted an additional </a:t>
            </a:r>
            <a:r>
              <a:rPr lang="en-US" b="1" dirty="0"/>
              <a:t>164 teams from ten schools </a:t>
            </a:r>
            <a:r>
              <a:rPr lang="en-US" dirty="0"/>
              <a:t>across the region. </a:t>
            </a:r>
          </a:p>
          <a:p>
            <a:pPr defTabSz="919539">
              <a:defRPr/>
            </a:pPr>
            <a:r>
              <a:rPr lang="en-US" dirty="0"/>
              <a:t>The level of enthusiasm generated by the students has been enormous, and </a:t>
            </a:r>
            <a:r>
              <a:rPr lang="en-US" b="1" dirty="0"/>
              <a:t>the judging panel </a:t>
            </a:r>
            <a:r>
              <a:rPr lang="en-US" dirty="0"/>
              <a:t>has continued to grow and invest more time and energy helping the teams move forward with their business ventures.</a:t>
            </a:r>
          </a:p>
          <a:p>
            <a:pPr defTabSz="919539">
              <a:defRPr/>
            </a:pPr>
            <a:endParaRPr lang="en-US" dirty="0"/>
          </a:p>
          <a:p>
            <a:pPr defTabSz="919539">
              <a:defRPr/>
            </a:pPr>
            <a:r>
              <a:rPr lang="en-US" dirty="0"/>
              <a:t>Since 2010, over </a:t>
            </a:r>
            <a:r>
              <a:rPr lang="en-US" b="1" dirty="0"/>
              <a:t>4,000 students </a:t>
            </a:r>
            <a:r>
              <a:rPr lang="en-US" dirty="0"/>
              <a:t>have pitched their ideas, and </a:t>
            </a:r>
            <a:r>
              <a:rPr lang="en-US" b="1" dirty="0"/>
              <a:t>2,800 teams have participated </a:t>
            </a:r>
            <a:r>
              <a:rPr lang="en-US" dirty="0"/>
              <a:t>in the </a:t>
            </a:r>
            <a:r>
              <a:rPr lang="en-US" b="1" dirty="0"/>
              <a:t>New York State Business </a:t>
            </a:r>
            <a:r>
              <a:rPr lang="en-US" dirty="0"/>
              <a:t>competition  More than $</a:t>
            </a:r>
            <a:r>
              <a:rPr lang="en-US" b="1" dirty="0"/>
              <a:t>2,800,000 cash </a:t>
            </a:r>
            <a:r>
              <a:rPr lang="en-US" dirty="0"/>
              <a:t>and in-kind prizes awarded.  There are 132 ventures still active today.  The economic impact for NYS and its student entrepreneurs is undeniable, as is the educational value for all participants.</a:t>
            </a:r>
          </a:p>
          <a:p>
            <a:endParaRPr lang="en-US" sz="1200" dirty="0">
              <a:solidFill>
                <a:schemeClr val="tx1"/>
              </a:solidFill>
            </a:endParaRPr>
          </a:p>
          <a:p>
            <a:endParaRPr lang="en-US" sz="1200" dirty="0">
              <a:solidFill>
                <a:schemeClr val="tx1"/>
              </a:solidFill>
            </a:endParaRPr>
          </a:p>
          <a:p>
            <a:r>
              <a:rPr lang="en-US" sz="1200" dirty="0">
                <a:solidFill>
                  <a:schemeClr val="tx1"/>
                </a:solidFill>
              </a:rPr>
              <a:t>……the MHRBP provides a platform for students to:</a:t>
            </a:r>
            <a:br>
              <a:rPr lang="en-US" sz="1200" dirty="0">
                <a:solidFill>
                  <a:schemeClr val="tx1"/>
                </a:solidFill>
              </a:rPr>
            </a:br>
            <a:r>
              <a:rPr lang="en-US" sz="1200" dirty="0">
                <a:solidFill>
                  <a:schemeClr val="tx1"/>
                </a:solidFill>
              </a:rPr>
              <a:t> share their ideas, research the market and competitive landscape, and complete financial projections.</a:t>
            </a:r>
          </a:p>
          <a:p>
            <a:r>
              <a:rPr lang="en-US" sz="1200" dirty="0">
                <a:solidFill>
                  <a:schemeClr val="tx1"/>
                </a:solidFill>
              </a:rPr>
              <a:t>win cash or in-kind prize incentives which encourage students to move on to the process of completing a comprehensive business plan, and turning their ideas into reality. </a:t>
            </a:r>
          </a:p>
          <a:p>
            <a:r>
              <a:rPr lang="en-US" sz="1200" dirty="0">
                <a:solidFill>
                  <a:schemeClr val="tx1"/>
                </a:solidFill>
              </a:rPr>
              <a:t>Prize incentives also encourage greater participation from students across the seven-county region, exposing more students to the entrepreneurial process, while greatly enhancing the educational experience.</a:t>
            </a:r>
          </a:p>
          <a:p>
            <a:pPr defTabSz="919539">
              <a:defRPr/>
            </a:pPr>
            <a:endParaRPr lang="en-US" dirty="0"/>
          </a:p>
          <a:p>
            <a:r>
              <a:rPr lang="en-US" dirty="0"/>
              <a:t>•	Ventures are able to showcase their business/technology to an audience of seasoned business professionals and investors</a:t>
            </a:r>
          </a:p>
          <a:p>
            <a:r>
              <a:rPr lang="en-US" dirty="0"/>
              <a:t>•	Network with potential investors, service providers, strategic partners, and seasoned executives</a:t>
            </a:r>
          </a:p>
          <a:p>
            <a:r>
              <a:rPr lang="en-US" dirty="0"/>
              <a:t>•	Network with other like-minded entrepreneurs from cross NYS</a:t>
            </a:r>
          </a:p>
          <a:p>
            <a:r>
              <a:rPr lang="en-US" dirty="0"/>
              <a:t>•	Gain valuable experience</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3516974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533400"/>
            <a:ext cx="4098925" cy="2306638"/>
          </a:xfrm>
        </p:spPr>
      </p:sp>
      <p:sp>
        <p:nvSpPr>
          <p:cNvPr id="3" name="Notes Placeholder 2"/>
          <p:cNvSpPr>
            <a:spLocks noGrp="1"/>
          </p:cNvSpPr>
          <p:nvPr>
            <p:ph type="body" idx="1"/>
          </p:nvPr>
        </p:nvSpPr>
        <p:spPr/>
        <p:txBody>
          <a:bodyPr/>
          <a:lstStyle/>
          <a:p>
            <a:r>
              <a:rPr lang="en-US" dirty="0"/>
              <a:t>Overview: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dirty="0">
                <a:solidFill>
                  <a:schemeClr val="accent2">
                    <a:lumMod val="75000"/>
                  </a:schemeClr>
                </a:solidFill>
              </a:rPr>
              <a:t>placed in tracks based category tags selected on application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dirty="0">
                <a:solidFill>
                  <a:schemeClr val="accent2">
                    <a:lumMod val="75000"/>
                  </a:schemeClr>
                </a:solidFill>
              </a:rPr>
              <a:t>MHRBPC</a:t>
            </a:r>
            <a:r>
              <a:rPr lang="en-US" sz="1200" b="1" baseline="0" dirty="0">
                <a:solidFill>
                  <a:schemeClr val="accent2">
                    <a:lumMod val="75000"/>
                  </a:schemeClr>
                </a:solidFill>
              </a:rPr>
              <a:t> ALL teams submit video and will present live</a:t>
            </a:r>
            <a:endParaRPr lang="en-US" sz="1200" b="1" dirty="0">
              <a:solidFill>
                <a:schemeClr val="accent2">
                  <a:lumMod val="75000"/>
                </a:schemeClr>
              </a:solidFill>
            </a:endParaRPr>
          </a:p>
          <a:p>
            <a:pPr marL="171450" indent="-171450">
              <a:buFontTx/>
              <a:buChar char="-"/>
            </a:pPr>
            <a:r>
              <a:rPr lang="en-US" sz="1200" b="1" i="0" u="none" strike="noStrike" kern="1200" baseline="0" dirty="0">
                <a:solidFill>
                  <a:schemeClr val="tx1"/>
                </a:solidFill>
                <a:latin typeface="+mn-lt"/>
                <a:ea typeface="+mn-ea"/>
                <a:cs typeface="+mn-cs"/>
              </a:rPr>
              <a:t>NYBPC all teams submit video, ONLY the </a:t>
            </a:r>
            <a:r>
              <a:rPr lang="en-US" sz="1200" b="1" i="0" u="sng" strike="noStrike" kern="1200" baseline="0" dirty="0">
                <a:solidFill>
                  <a:schemeClr val="tx1"/>
                </a:solidFill>
                <a:latin typeface="+mn-lt"/>
                <a:ea typeface="+mn-ea"/>
                <a:cs typeface="+mn-cs"/>
              </a:rPr>
              <a:t>top 10 teams </a:t>
            </a:r>
            <a:r>
              <a:rPr lang="en-US" sz="1200" b="1" i="0" u="none" strike="noStrike" kern="1200" baseline="0" dirty="0">
                <a:solidFill>
                  <a:schemeClr val="tx1"/>
                </a:solidFill>
                <a:latin typeface="+mn-lt"/>
                <a:ea typeface="+mn-ea"/>
                <a:cs typeface="+mn-cs"/>
              </a:rPr>
              <a:t>in each track will be invited to pitch to a panel of finals judges with live Q&amp;A.</a:t>
            </a:r>
          </a:p>
          <a:p>
            <a:r>
              <a:rPr lang="en-US" sz="1200" b="1" i="0" u="none" strike="noStrike" kern="1200" baseline="0" dirty="0">
                <a:solidFill>
                  <a:schemeClr val="tx1"/>
                </a:solidFill>
                <a:latin typeface="+mn-lt"/>
                <a:ea typeface="+mn-ea"/>
                <a:cs typeface="+mn-cs"/>
              </a:rPr>
              <a:t>Videos should only include the slide deck and presenter</a:t>
            </a:r>
            <a:r>
              <a:rPr lang="en-US" sz="1200" b="0" i="0" u="none" strike="noStrike" kern="1200" baseline="0" dirty="0">
                <a:solidFill>
                  <a:schemeClr val="tx1"/>
                </a:solidFill>
                <a:latin typeface="+mn-lt"/>
                <a:ea typeface="+mn-ea"/>
                <a:cs typeface="+mn-cs"/>
              </a:rPr>
              <a:t> – no demos or footage of the product/service in</a:t>
            </a:r>
          </a:p>
          <a:p>
            <a:r>
              <a:rPr lang="en-US" sz="1200" b="0" i="0" u="none" strike="noStrike" kern="1200" baseline="0" dirty="0">
                <a:solidFill>
                  <a:schemeClr val="tx1"/>
                </a:solidFill>
                <a:latin typeface="+mn-lt"/>
                <a:ea typeface="+mn-ea"/>
                <a:cs typeface="+mn-cs"/>
              </a:rPr>
              <a:t>use in the field. This includes software demos. Screenshots and photos are welcome and encouraged.</a:t>
            </a:r>
          </a:p>
          <a:p>
            <a:r>
              <a:rPr lang="en-US" sz="1200" b="0" i="0" u="none" strike="noStrike" kern="1200" baseline="0" dirty="0">
                <a:solidFill>
                  <a:schemeClr val="tx1"/>
                </a:solidFill>
                <a:latin typeface="+mn-lt"/>
                <a:ea typeface="+mn-ea"/>
                <a:cs typeface="+mn-cs"/>
              </a:rPr>
              <a:t>Videos that do not match submitted slide decks will risk disqualification. To best align with judge expectations and the judging rubric, students should focus on creating a simple and clear presentation rather than a fancy video production. </a:t>
            </a:r>
            <a:endParaRPr lang="en-US" b="1" dirty="0"/>
          </a:p>
          <a:p>
            <a:endParaRPr lang="en-US" dirty="0"/>
          </a:p>
          <a:p>
            <a:r>
              <a:rPr lang="en-US" sz="1200" b="0" i="0" u="none" strike="noStrike" kern="1200" baseline="0" dirty="0">
                <a:solidFill>
                  <a:schemeClr val="tx1"/>
                </a:solidFill>
                <a:latin typeface="+mn-lt"/>
                <a:ea typeface="+mn-ea"/>
                <a:cs typeface="+mn-cs"/>
              </a:rPr>
              <a:t>PDF or PPTX format.</a:t>
            </a:r>
          </a:p>
          <a:p>
            <a:endParaRPr lang="en-US" dirty="0"/>
          </a:p>
          <a:p>
            <a:r>
              <a:rPr lang="en-US" dirty="0"/>
              <a:t>The first and second place winners from each track in each of the 10 regions advance to the State Finals Students compete within</a:t>
            </a:r>
            <a:r>
              <a:rPr lang="en-US" baseline="0" dirty="0"/>
              <a:t> tracks</a:t>
            </a:r>
            <a:endParaRPr lang="en-US" dirty="0"/>
          </a:p>
          <a:p>
            <a:r>
              <a:rPr lang="en-US" dirty="0"/>
              <a:t>Students submit</a:t>
            </a:r>
            <a:r>
              <a:rPr lang="en-US" baseline="0" dirty="0"/>
              <a:t> video pitch in advance and </a:t>
            </a:r>
            <a:r>
              <a:rPr lang="en-US" dirty="0"/>
              <a:t>present to a panel of expert judges.</a:t>
            </a:r>
          </a:p>
          <a:p>
            <a:endParaRPr lang="en-US" dirty="0"/>
          </a:p>
          <a:p>
            <a:r>
              <a:rPr lang="en-US" dirty="0"/>
              <a:t>This is a 5-7 MINUTE Presentation with a 5 minute Q&amp;A </a:t>
            </a:r>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128793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533400"/>
            <a:ext cx="4098925" cy="2306638"/>
          </a:xfrm>
        </p:spPr>
      </p:sp>
      <p:sp>
        <p:nvSpPr>
          <p:cNvPr id="3" name="Notes Placeholder 2"/>
          <p:cNvSpPr>
            <a:spLocks noGrp="1"/>
          </p:cNvSpPr>
          <p:nvPr>
            <p:ph type="body" idx="1"/>
          </p:nvPr>
        </p:nvSpPr>
        <p:spPr/>
        <p:txBody>
          <a:bodyPr/>
          <a:lstStyle/>
          <a:p>
            <a:r>
              <a:rPr lang="en-US" dirty="0"/>
              <a:t>Overview: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dirty="0">
                <a:solidFill>
                  <a:schemeClr val="accent2">
                    <a:lumMod val="75000"/>
                  </a:schemeClr>
                </a:solidFill>
              </a:rPr>
              <a:t>placed in tracks based category tags selected on application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dirty="0">
                <a:solidFill>
                  <a:schemeClr val="accent2">
                    <a:lumMod val="75000"/>
                  </a:schemeClr>
                </a:solidFill>
              </a:rPr>
              <a:t>MHRBPC</a:t>
            </a:r>
            <a:r>
              <a:rPr lang="en-US" sz="1200" b="1" baseline="0" dirty="0">
                <a:solidFill>
                  <a:schemeClr val="accent2">
                    <a:lumMod val="75000"/>
                  </a:schemeClr>
                </a:solidFill>
              </a:rPr>
              <a:t> ALL teams submit video and will present live</a:t>
            </a:r>
            <a:endParaRPr lang="en-US" sz="1200" b="1" dirty="0">
              <a:solidFill>
                <a:schemeClr val="accent2">
                  <a:lumMod val="75000"/>
                </a:schemeClr>
              </a:solidFill>
            </a:endParaRPr>
          </a:p>
          <a:p>
            <a:pPr marL="171450" indent="-171450">
              <a:buFontTx/>
              <a:buChar char="-"/>
            </a:pPr>
            <a:r>
              <a:rPr lang="en-US" sz="1200" b="1" i="0" u="none" strike="noStrike" kern="1200" baseline="0" dirty="0">
                <a:solidFill>
                  <a:schemeClr val="tx1"/>
                </a:solidFill>
                <a:latin typeface="+mn-lt"/>
                <a:ea typeface="+mn-ea"/>
                <a:cs typeface="+mn-cs"/>
              </a:rPr>
              <a:t>NYBPC all teams submit video, ONLY the </a:t>
            </a:r>
            <a:r>
              <a:rPr lang="en-US" sz="1200" b="1" i="0" u="sng" strike="noStrike" kern="1200" baseline="0" dirty="0">
                <a:solidFill>
                  <a:schemeClr val="tx1"/>
                </a:solidFill>
                <a:latin typeface="+mn-lt"/>
                <a:ea typeface="+mn-ea"/>
                <a:cs typeface="+mn-cs"/>
              </a:rPr>
              <a:t>top 10 teams </a:t>
            </a:r>
            <a:r>
              <a:rPr lang="en-US" sz="1200" b="1" i="0" u="none" strike="noStrike" kern="1200" baseline="0" dirty="0">
                <a:solidFill>
                  <a:schemeClr val="tx1"/>
                </a:solidFill>
                <a:latin typeface="+mn-lt"/>
                <a:ea typeface="+mn-ea"/>
                <a:cs typeface="+mn-cs"/>
              </a:rPr>
              <a:t>in each track will be invited to pitch to a panel of finals judges with live Q&amp;A.</a:t>
            </a:r>
          </a:p>
          <a:p>
            <a:r>
              <a:rPr lang="en-US" sz="1200" b="1" i="0" u="none" strike="noStrike" kern="1200" baseline="0" dirty="0">
                <a:solidFill>
                  <a:schemeClr val="tx1"/>
                </a:solidFill>
                <a:latin typeface="+mn-lt"/>
                <a:ea typeface="+mn-ea"/>
                <a:cs typeface="+mn-cs"/>
              </a:rPr>
              <a:t>Videos should only include the slide deck and presenter</a:t>
            </a:r>
            <a:r>
              <a:rPr lang="en-US" sz="1200" b="0" i="0" u="none" strike="noStrike" kern="1200" baseline="0" dirty="0">
                <a:solidFill>
                  <a:schemeClr val="tx1"/>
                </a:solidFill>
                <a:latin typeface="+mn-lt"/>
                <a:ea typeface="+mn-ea"/>
                <a:cs typeface="+mn-cs"/>
              </a:rPr>
              <a:t> – no demos or footage of the product/service in</a:t>
            </a:r>
          </a:p>
          <a:p>
            <a:r>
              <a:rPr lang="en-US" sz="1200" b="0" i="0" u="none" strike="noStrike" kern="1200" baseline="0" dirty="0">
                <a:solidFill>
                  <a:schemeClr val="tx1"/>
                </a:solidFill>
                <a:latin typeface="+mn-lt"/>
                <a:ea typeface="+mn-ea"/>
                <a:cs typeface="+mn-cs"/>
              </a:rPr>
              <a:t>use in the field. This includes software demos. Screenshots and photos are welcome and encouraged.</a:t>
            </a:r>
          </a:p>
          <a:p>
            <a:r>
              <a:rPr lang="en-US" sz="1200" b="0" i="0" u="none" strike="noStrike" kern="1200" baseline="0" dirty="0">
                <a:solidFill>
                  <a:schemeClr val="tx1"/>
                </a:solidFill>
                <a:latin typeface="+mn-lt"/>
                <a:ea typeface="+mn-ea"/>
                <a:cs typeface="+mn-cs"/>
              </a:rPr>
              <a:t>Videos that do not match submitted slide decks will risk disqualification. To best align with judge expectations and the judging rubric, students should focus on creating a simple and clear presentation rather than a fancy video production. </a:t>
            </a:r>
            <a:endParaRPr lang="en-US" b="1" dirty="0"/>
          </a:p>
          <a:p>
            <a:endParaRPr lang="en-US" dirty="0"/>
          </a:p>
          <a:p>
            <a:r>
              <a:rPr lang="en-US" sz="1200" b="0" i="0" u="none" strike="noStrike" kern="1200" baseline="0" dirty="0">
                <a:solidFill>
                  <a:schemeClr val="tx1"/>
                </a:solidFill>
                <a:latin typeface="+mn-lt"/>
                <a:ea typeface="+mn-ea"/>
                <a:cs typeface="+mn-cs"/>
              </a:rPr>
              <a:t>PDF or PPTX format.</a:t>
            </a:r>
          </a:p>
          <a:p>
            <a:endParaRPr lang="en-US" dirty="0"/>
          </a:p>
          <a:p>
            <a:r>
              <a:rPr lang="en-US" dirty="0"/>
              <a:t>The first and second place winners from each track in each of the 10 regions advance to the State Finals Students compete within</a:t>
            </a:r>
            <a:r>
              <a:rPr lang="en-US" baseline="0" dirty="0"/>
              <a:t> tracks</a:t>
            </a:r>
            <a:endParaRPr lang="en-US" dirty="0"/>
          </a:p>
          <a:p>
            <a:r>
              <a:rPr lang="en-US" dirty="0"/>
              <a:t>Students submit</a:t>
            </a:r>
            <a:r>
              <a:rPr lang="en-US" baseline="0" dirty="0"/>
              <a:t> video pitch in advance and </a:t>
            </a:r>
            <a:r>
              <a:rPr lang="en-US" dirty="0"/>
              <a:t>present to a panel of expert judges.</a:t>
            </a:r>
          </a:p>
          <a:p>
            <a:endParaRPr lang="en-US" dirty="0"/>
          </a:p>
          <a:p>
            <a:r>
              <a:rPr lang="en-US" dirty="0"/>
              <a:t>This is a 5-7 MINUTE Presentation with a 5 minute Q&amp;A </a:t>
            </a:r>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3313431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457200"/>
            <a:ext cx="4243387" cy="2387600"/>
          </a:xfrm>
        </p:spPr>
      </p:sp>
      <p:sp>
        <p:nvSpPr>
          <p:cNvPr id="3" name="Notes Placeholder 2"/>
          <p:cNvSpPr>
            <a:spLocks noGrp="1"/>
          </p:cNvSpPr>
          <p:nvPr>
            <p:ph type="body" idx="1"/>
          </p:nvPr>
        </p:nvSpPr>
        <p:spPr/>
        <p:txBody>
          <a:bodyPr/>
          <a:lstStyle/>
          <a:p>
            <a:pPr lvl="0"/>
            <a:r>
              <a:rPr lang="en-US" dirty="0"/>
              <a:t>Team Criteria: </a:t>
            </a:r>
          </a:p>
          <a:p>
            <a:r>
              <a:rPr lang="en-US" dirty="0"/>
              <a:t>it's open to all “Students” are any graduate, undergraduate, and/or community college students enrolled part- or full-time in accredited New York colleges and universities during the current</a:t>
            </a:r>
          </a:p>
          <a:p>
            <a:r>
              <a:rPr lang="en-US" dirty="0"/>
              <a:t>academic year. Students who graduate during the Fall semester are still eligible to compete in the competition during the Spring semester</a:t>
            </a:r>
          </a:p>
          <a:p>
            <a:endParaRPr lang="en-US" dirty="0"/>
          </a:p>
          <a:p>
            <a:pPr lvl="0"/>
            <a:r>
              <a:rPr lang="en-US" dirty="0"/>
              <a:t>Student(s) must be the presenter(s) in all stages of the competition</a:t>
            </a:r>
          </a:p>
          <a:p>
            <a:pPr lvl="0"/>
            <a:r>
              <a:rPr lang="en-US" dirty="0"/>
              <a:t>Teams may compete in only one region per year, assigne</a:t>
            </a:r>
            <a:r>
              <a:rPr lang="en-US" baseline="0" dirty="0"/>
              <a:t>d to region based on school location (NEW 2021)</a:t>
            </a:r>
            <a:r>
              <a:rPr lang="en-US" dirty="0"/>
              <a:t>.</a:t>
            </a:r>
          </a:p>
          <a:p>
            <a:pPr lvl="0"/>
            <a:r>
              <a:rPr lang="en-US" dirty="0"/>
              <a:t>Students may not participate on more than 1 team each year of the competition.</a:t>
            </a:r>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3094861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533400"/>
            <a:ext cx="4098925" cy="2306638"/>
          </a:xfrm>
        </p:spPr>
      </p:sp>
      <p:sp>
        <p:nvSpPr>
          <p:cNvPr id="3" name="Notes Placeholder 2"/>
          <p:cNvSpPr>
            <a:spLocks noGrp="1"/>
          </p:cNvSpPr>
          <p:nvPr>
            <p:ph type="body" idx="1"/>
          </p:nvPr>
        </p:nvSpPr>
        <p:spPr/>
        <p:txBody>
          <a:bodyPr/>
          <a:lstStyle/>
          <a:p>
            <a:r>
              <a:rPr lang="en-US" b="1" dirty="0">
                <a:solidFill>
                  <a:srgbClr val="FF0000"/>
                </a:solidFill>
              </a:rPr>
              <a:t>Teams with Incorporated Ventures</a:t>
            </a:r>
          </a:p>
          <a:p>
            <a:pPr lvl="0"/>
            <a:r>
              <a:rPr lang="en-US" dirty="0"/>
              <a:t>Cumulative public and private capital raised may not exceed $100,000**</a:t>
            </a:r>
          </a:p>
          <a:p>
            <a:pPr lvl="0"/>
            <a:r>
              <a:rPr lang="en-US" dirty="0"/>
              <a:t>Student ownership of venture must be 80%</a:t>
            </a:r>
          </a:p>
          <a:p>
            <a:r>
              <a:rPr lang="en-US" dirty="0"/>
              <a:t>    </a:t>
            </a:r>
          </a:p>
          <a:p>
            <a:r>
              <a:rPr lang="en-US" dirty="0"/>
              <a:t>Another common question that we get is </a:t>
            </a:r>
            <a:r>
              <a:rPr lang="en-US" b="1" dirty="0"/>
              <a:t>can I be on two different teams</a:t>
            </a:r>
            <a:r>
              <a:rPr lang="en-US" dirty="0"/>
              <a:t>?</a:t>
            </a:r>
          </a:p>
          <a:p>
            <a:r>
              <a:rPr lang="en-US" dirty="0"/>
              <a:t> can I work with this group of students on social entrepreneurship and can I work with this group of students into an app?  The answer is </a:t>
            </a:r>
            <a:r>
              <a:rPr lang="en-US" b="1" dirty="0"/>
              <a:t>no. </a:t>
            </a:r>
            <a:r>
              <a:rPr lang="en-US" dirty="0"/>
              <a:t>You can only be on one team for the competition. </a:t>
            </a:r>
          </a:p>
          <a:p>
            <a:endParaRPr lang="en-US" dirty="0"/>
          </a:p>
          <a:p>
            <a:endParaRPr lang="en-US" dirty="0"/>
          </a:p>
          <a:p>
            <a:pPr lvl="0"/>
            <a:r>
              <a:rPr lang="en-US" dirty="0"/>
              <a:t>Students may not participate on more than 1 team each year of the competition</a:t>
            </a:r>
          </a:p>
          <a:p>
            <a:r>
              <a:rPr lang="en-US" dirty="0"/>
              <a:t>* Cumulative public and private capital raised may not exceed $100,000 (This does not include research funding that may have supported the development of the technology in an academic laboratory.)</a:t>
            </a:r>
          </a:p>
          <a:p>
            <a:endParaRPr lang="en-US" dirty="0"/>
          </a:p>
          <a:p>
            <a:pPr lvl="0"/>
            <a:r>
              <a:rPr lang="en-US" dirty="0"/>
              <a:t>*Student ownership of venture must be 80%</a:t>
            </a:r>
          </a:p>
          <a:p>
            <a:pPr lvl="0"/>
            <a:endParaRPr lang="en-US" dirty="0"/>
          </a:p>
          <a:p>
            <a:pPr lvl="0"/>
            <a:endParaRPr lang="en-US" dirty="0"/>
          </a:p>
          <a:p>
            <a:pPr defTabSz="919539">
              <a:defRPr/>
            </a:pPr>
            <a:r>
              <a:rPr lang="en-US" dirty="0"/>
              <a:t>You cannot as a team, have raised more than a hundred thousand dollars in capital prior to joining the competition . Now, is that </a:t>
            </a:r>
            <a:r>
              <a:rPr lang="en-US" dirty="0" err="1"/>
              <a:t>gonna</a:t>
            </a:r>
            <a:r>
              <a:rPr lang="en-US" dirty="0"/>
              <a:t> be a problem for anyone? you never know it could be but you should not have raised already over a hundred thousand dollars. Again you have to it has to be 80 percent student owned.</a:t>
            </a:r>
          </a:p>
          <a:p>
            <a:pPr lvl="0"/>
            <a:endParaRPr lang="en-US" dirty="0"/>
          </a:p>
          <a:p>
            <a:pPr lvl="0"/>
            <a:endParaRPr lang="en-US" dirty="0"/>
          </a:p>
          <a:p>
            <a:r>
              <a:rPr lang="en-US" dirty="0"/>
              <a:t>There are many questions that are not necessarily covered by this slide that people come up with, if you ever have a question send it to me by email you have my email address on that little black card and if I can't answer it </a:t>
            </a:r>
            <a:r>
              <a:rPr lang="en-US" b="1" dirty="0"/>
              <a:t>because we have to we're guided by New York State's rules the state competition </a:t>
            </a:r>
            <a:endParaRPr lang="en-US" dirty="0"/>
          </a:p>
          <a:p>
            <a:r>
              <a:rPr lang="en-US" dirty="0"/>
              <a:t>if I don't know the answer I will contact my folks at the state level and get you an answer which will</a:t>
            </a:r>
            <a:r>
              <a:rPr lang="en-US" baseline="0" dirty="0"/>
              <a:t> comeback </a:t>
            </a:r>
            <a:r>
              <a:rPr lang="en-US" b="1" baseline="0" dirty="0"/>
              <a:t>from</a:t>
            </a:r>
            <a:r>
              <a:rPr lang="en-US" baseline="0" dirty="0"/>
              <a:t> the </a:t>
            </a:r>
            <a:r>
              <a:rPr lang="en-US" b="1" baseline="0" dirty="0"/>
              <a:t>ethics committee</a:t>
            </a:r>
            <a:endParaRPr lang="en-US" b="1" dirty="0"/>
          </a:p>
          <a:p>
            <a:pPr lvl="0"/>
            <a:endParaRPr lang="en-US" dirty="0"/>
          </a:p>
          <a:p>
            <a:pPr lvl="0"/>
            <a:endParaRPr lang="en-US" dirty="0"/>
          </a:p>
          <a:p>
            <a:pPr lvl="0"/>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4211196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04239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0091258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3888144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6603767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16681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851957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789893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3914623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4846" y="762000"/>
            <a:ext cx="8608357"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621" y="2202080"/>
            <a:ext cx="3455532" cy="617320"/>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8" name="Text Placeholder 3"/>
          <p:cNvSpPr>
            <a:spLocks noGrp="1"/>
          </p:cNvSpPr>
          <p:nvPr>
            <p:ph type="body" sz="half" idx="15"/>
          </p:nvPr>
        </p:nvSpPr>
        <p:spPr>
          <a:xfrm>
            <a:off x="685620"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9" name="Text Placeholder 4"/>
          <p:cNvSpPr>
            <a:spLocks noGrp="1"/>
          </p:cNvSpPr>
          <p:nvPr>
            <p:ph type="body" sz="quarter" idx="3"/>
          </p:nvPr>
        </p:nvSpPr>
        <p:spPr>
          <a:xfrm>
            <a:off x="4367662" y="2201333"/>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0" name="Text Placeholder 3"/>
          <p:cNvSpPr>
            <a:spLocks noGrp="1"/>
          </p:cNvSpPr>
          <p:nvPr>
            <p:ph type="body" sz="half" idx="16"/>
          </p:nvPr>
        </p:nvSpPr>
        <p:spPr>
          <a:xfrm>
            <a:off x="4365721" y="2904067"/>
            <a:ext cx="3455532" cy="331461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11" name="Text Placeholder 4"/>
          <p:cNvSpPr>
            <a:spLocks noGrp="1"/>
          </p:cNvSpPr>
          <p:nvPr>
            <p:ph type="body" sz="quarter" idx="13"/>
          </p:nvPr>
        </p:nvSpPr>
        <p:spPr>
          <a:xfrm>
            <a:off x="8049703" y="2192866"/>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2" name="Text Placeholder 3"/>
          <p:cNvSpPr>
            <a:spLocks noGrp="1"/>
          </p:cNvSpPr>
          <p:nvPr>
            <p:ph type="body" sz="half" idx="17"/>
          </p:nvPr>
        </p:nvSpPr>
        <p:spPr>
          <a:xfrm>
            <a:off x="8049704"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3F41C87-7AD9-4845-A077-840E4A0F3F06}" type="datetimeFigureOut">
              <a:rPr lang="en-US" smtClean="0"/>
              <a:pPr/>
              <a:t>1/13/2023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238271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194942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0661441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982907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441546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F41C87-7AD9-4845-A077-840E4A0F3F06}"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42248888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56068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905978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503443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F41C87-7AD9-4845-A077-840E4A0F3F06}" type="datetimeFigureOut">
              <a:rPr lang="en-US" smtClean="0"/>
              <a:pPr/>
              <a:t>1/13/2023</a:t>
            </a:fld>
            <a:endParaRPr lang="en-US"/>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233942644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8" r:id="rId1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jpeg"/><Relationship Id="rId3" Type="http://schemas.openxmlformats.org/officeDocument/2006/relationships/hyperlink" Target="http://bit.ly/2PY75zO" TargetMode="External"/><Relationship Id="rId7" Type="http://schemas.openxmlformats.org/officeDocument/2006/relationships/image" Target="../media/image4.png"/><Relationship Id="rId12"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jpg"/><Relationship Id="rId11" Type="http://schemas.openxmlformats.org/officeDocument/2006/relationships/image" Target="../media/image6.jpeg"/><Relationship Id="rId5" Type="http://schemas.openxmlformats.org/officeDocument/2006/relationships/image" Target="../media/image2.emf"/><Relationship Id="rId15" Type="http://schemas.openxmlformats.org/officeDocument/2006/relationships/image" Target="../media/image10.png"/><Relationship Id="rId10" Type="http://schemas.openxmlformats.org/officeDocument/2006/relationships/hyperlink" Target="mailto:roberta.diggings@marist.edu" TargetMode="External"/><Relationship Id="rId4" Type="http://schemas.openxmlformats.org/officeDocument/2006/relationships/image" Target="../media/image1.emf"/><Relationship Id="rId9" Type="http://schemas.openxmlformats.org/officeDocument/2006/relationships/hyperlink" Target="mailto:cynthia.Worrad@marist.edu" TargetMode="External"/><Relationship Id="rId14" Type="http://schemas.openxmlformats.org/officeDocument/2006/relationships/image" Target="../media/image9.emf"/></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UX4OBm8Uw8g" TargetMode="External"/><Relationship Id="rId7"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youtube.com/watch?v=FSjRzpXJb0o" TargetMode="External"/><Relationship Id="rId5" Type="http://schemas.openxmlformats.org/officeDocument/2006/relationships/hyperlink" Target="https://drive.google.com/file/d/1IBNKC-5QUYQaOL70NZLGAR3DKV2TExNz/view?usp=sharing" TargetMode="External"/><Relationship Id="rId4" Type="http://schemas.openxmlformats.org/officeDocument/2006/relationships/hyperlink" Target="https://www.youtube.com/watch?v=g9MtBSY57U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bit.ly/2PY75zO"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9.emf"/><Relationship Id="rId5" Type="http://schemas.openxmlformats.org/officeDocument/2006/relationships/hyperlink" Target="https://www.nybpc.org/" TargetMode="External"/><Relationship Id="rId4" Type="http://schemas.openxmlformats.org/officeDocument/2006/relationships/hyperlink" Target="https://www.marist.edu/computer-science-math/mid-hudson-regional-business-plan-competi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cid:ii_l9xhdnr40" TargetMode="External"/><Relationship Id="rId5" Type="http://schemas.openxmlformats.org/officeDocument/2006/relationships/image" Target="../media/image12.jpeg"/><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hyperlink" Target="http://bit.ly/2PY75zO"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hyperlink" Target="mailto:roberta.diggings@marist.edu" TargetMode="External"/><Relationship Id="rId4" Type="http://schemas.openxmlformats.org/officeDocument/2006/relationships/hyperlink" Target="mailto:cynthia.Worrad@marist.ed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cid:ii_l9xhdnr40" TargetMode="External"/><Relationship Id="rId5" Type="http://schemas.openxmlformats.org/officeDocument/2006/relationships/image" Target="../media/image12.jpeg"/><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hyperlink" Target="http://bit.ly/2PY75zO"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hyperlink" Target="http://bit.ly/2PY75zO"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hyperlink" Target="http://bit.ly/2PY75zO"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hyperlink" Target="mailto:roberta.diggings@marist.edu" TargetMode="External"/><Relationship Id="rId4" Type="http://schemas.openxmlformats.org/officeDocument/2006/relationships/hyperlink" Target="mailto:cynthia.Worrad@marist.ed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marist.edu/computer-science-math/mid-hudson-regional-business-plan-competition"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885" y="426065"/>
            <a:ext cx="1982743" cy="450789"/>
          </a:xfrm>
        </p:spPr>
        <p:txBody>
          <a:bodyPr>
            <a:normAutofit/>
          </a:bodyPr>
          <a:lstStyle/>
          <a:p>
            <a:r>
              <a:rPr lang="en-US" sz="1600" dirty="0"/>
              <a:t>November 8, 2022</a:t>
            </a:r>
            <a:endParaRPr lang="en-US" sz="4000" dirty="0"/>
          </a:p>
        </p:txBody>
      </p:sp>
      <p:sp>
        <p:nvSpPr>
          <p:cNvPr id="3" name="Text Placeholder 2"/>
          <p:cNvSpPr>
            <a:spLocks noGrp="1"/>
          </p:cNvSpPr>
          <p:nvPr>
            <p:ph type="body" idx="1"/>
          </p:nvPr>
        </p:nvSpPr>
        <p:spPr>
          <a:xfrm>
            <a:off x="540273" y="2370669"/>
            <a:ext cx="9532053" cy="2536842"/>
          </a:xfrm>
        </p:spPr>
        <p:txBody>
          <a:bodyPr>
            <a:normAutofit/>
          </a:bodyPr>
          <a:lstStyle/>
          <a:p>
            <a:pPr algn="ctr">
              <a:spcBef>
                <a:spcPts val="600"/>
              </a:spcBef>
            </a:pPr>
            <a:r>
              <a:rPr lang="en-US" sz="3200" b="1" dirty="0">
                <a:solidFill>
                  <a:schemeClr val="tx1"/>
                </a:solidFill>
              </a:rPr>
              <a:t>Mid-Hudson Regional Business Plan Competition</a:t>
            </a:r>
          </a:p>
          <a:p>
            <a:pPr algn="ctr">
              <a:spcBef>
                <a:spcPts val="600"/>
              </a:spcBef>
            </a:pPr>
            <a:r>
              <a:rPr lang="en-US" sz="2400" dirty="0">
                <a:solidFill>
                  <a:schemeClr val="tx1"/>
                </a:solidFill>
              </a:rPr>
              <a:t>hosted back </a:t>
            </a:r>
            <a:r>
              <a:rPr lang="en-US" sz="2400" b="1" dirty="0">
                <a:solidFill>
                  <a:schemeClr val="tx1"/>
                </a:solidFill>
              </a:rPr>
              <a:t>In-Person</a:t>
            </a:r>
            <a:r>
              <a:rPr lang="en-US" sz="2400" dirty="0">
                <a:solidFill>
                  <a:schemeClr val="tx1"/>
                </a:solidFill>
              </a:rPr>
              <a:t> at Marist College,</a:t>
            </a:r>
          </a:p>
          <a:p>
            <a:pPr algn="ctr">
              <a:spcBef>
                <a:spcPts val="600"/>
              </a:spcBef>
            </a:pPr>
            <a:r>
              <a:rPr lang="en-US" sz="3200" b="1" dirty="0">
                <a:solidFill>
                  <a:schemeClr val="tx1"/>
                </a:solidFill>
              </a:rPr>
              <a:t>March 31, 2023</a:t>
            </a:r>
          </a:p>
          <a:p>
            <a:pPr algn="ctr">
              <a:spcBef>
                <a:spcPts val="600"/>
              </a:spcBef>
            </a:pPr>
            <a:r>
              <a:rPr lang="en-US" sz="2400" dirty="0">
                <a:solidFill>
                  <a:schemeClr val="bg2">
                    <a:lumMod val="75000"/>
                  </a:schemeClr>
                </a:solidFill>
              </a:rPr>
              <a:t>MHRBPC</a:t>
            </a:r>
          </a:p>
          <a:p>
            <a:pPr algn="ctr">
              <a:spcBef>
                <a:spcPts val="600"/>
              </a:spcBef>
            </a:pPr>
            <a:r>
              <a:rPr lang="en-US" u="sng" dirty="0">
                <a:hlinkClick r:id="rId3"/>
              </a:rPr>
              <a:t>http://bit.ly/2PY75zO</a:t>
            </a:r>
            <a:endParaRPr lang="en-US" u="sng" dirty="0"/>
          </a:p>
          <a:p>
            <a:pPr algn="ctr"/>
            <a:endParaRPr lang="en-US" u="sng" dirty="0"/>
          </a:p>
          <a:p>
            <a:pPr algn="ctr"/>
            <a:endParaRPr lang="en-US" sz="800" u="sng" dirty="0"/>
          </a:p>
          <a:p>
            <a:endParaRPr lang="en-US" sz="3200" dirty="0">
              <a:solidFill>
                <a:schemeClr val="tx1"/>
              </a:solidFill>
            </a:endParaRPr>
          </a:p>
          <a:p>
            <a:endParaRPr lang="en-US" sz="3200" dirty="0">
              <a:solidFill>
                <a:schemeClr val="tx1"/>
              </a:solidFill>
            </a:endParaRPr>
          </a:p>
          <a:p>
            <a:endParaRPr lang="en-US" sz="2800" dirty="0">
              <a:solidFill>
                <a:schemeClr val="tx1"/>
              </a:solidFill>
            </a:endParaRPr>
          </a:p>
        </p:txBody>
      </p:sp>
      <p:pic>
        <p:nvPicPr>
          <p:cNvPr id="7" name="Picture 6"/>
          <p:cNvPicPr>
            <a:picLocks noChangeAspect="1"/>
          </p:cNvPicPr>
          <p:nvPr/>
        </p:nvPicPr>
        <p:blipFill>
          <a:blip r:embed="rId4"/>
          <a:stretch>
            <a:fillRect/>
          </a:stretch>
        </p:blipFill>
        <p:spPr>
          <a:xfrm>
            <a:off x="239490" y="5421377"/>
            <a:ext cx="2421711" cy="792612"/>
          </a:xfrm>
          <a:prstGeom prst="rect">
            <a:avLst/>
          </a:prstGeom>
        </p:spPr>
      </p:pic>
      <p:pic>
        <p:nvPicPr>
          <p:cNvPr id="8" name="Picture 7"/>
          <p:cNvPicPr>
            <a:picLocks noChangeAspect="1"/>
          </p:cNvPicPr>
          <p:nvPr/>
        </p:nvPicPr>
        <p:blipFill>
          <a:blip r:embed="rId5"/>
          <a:stretch>
            <a:fillRect/>
          </a:stretch>
        </p:blipFill>
        <p:spPr>
          <a:xfrm>
            <a:off x="6613142" y="214248"/>
            <a:ext cx="2766750" cy="5920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7105" y="5943991"/>
            <a:ext cx="912512" cy="637310"/>
          </a:xfrm>
          <a:prstGeom prst="rect">
            <a:avLst/>
          </a:prstGeom>
        </p:spPr>
      </p:pic>
      <p:pic>
        <p:nvPicPr>
          <p:cNvPr id="14" name="Picture 13"/>
          <p:cNvPicPr>
            <a:picLocks noChangeAspect="1"/>
          </p:cNvPicPr>
          <p:nvPr/>
        </p:nvPicPr>
        <p:blipFill>
          <a:blip r:embed="rId7"/>
          <a:stretch>
            <a:fillRect/>
          </a:stretch>
        </p:blipFill>
        <p:spPr>
          <a:xfrm>
            <a:off x="8305668" y="6132467"/>
            <a:ext cx="1833876" cy="381645"/>
          </a:xfrm>
          <a:prstGeom prst="rect">
            <a:avLst/>
          </a:prstGeom>
        </p:spPr>
      </p:pic>
      <p:pic>
        <p:nvPicPr>
          <p:cNvPr id="5" name="Picture 4"/>
          <p:cNvPicPr>
            <a:picLocks noChangeAspect="1"/>
          </p:cNvPicPr>
          <p:nvPr/>
        </p:nvPicPr>
        <p:blipFill>
          <a:blip r:embed="rId8"/>
          <a:stretch>
            <a:fillRect/>
          </a:stretch>
        </p:blipFill>
        <p:spPr>
          <a:xfrm>
            <a:off x="10191820" y="6088859"/>
            <a:ext cx="1468505" cy="381645"/>
          </a:xfrm>
          <a:prstGeom prst="rect">
            <a:avLst/>
          </a:prstGeom>
        </p:spPr>
      </p:pic>
      <p:sp>
        <p:nvSpPr>
          <p:cNvPr id="6" name="TextBox 5"/>
          <p:cNvSpPr txBox="1"/>
          <p:nvPr/>
        </p:nvSpPr>
        <p:spPr>
          <a:xfrm>
            <a:off x="3044869" y="5719527"/>
            <a:ext cx="4421143" cy="369332"/>
          </a:xfrm>
          <a:prstGeom prst="rect">
            <a:avLst/>
          </a:prstGeom>
          <a:noFill/>
        </p:spPr>
        <p:txBody>
          <a:bodyPr wrap="square" rtlCol="0">
            <a:spAutoFit/>
          </a:bodyPr>
          <a:lstStyle/>
          <a:p>
            <a:pPr algn="ctr"/>
            <a:r>
              <a:rPr lang="en-US" sz="1400" i="1" dirty="0"/>
              <a:t>Thank you to our </a:t>
            </a:r>
            <a:r>
              <a:rPr lang="en-US" dirty="0"/>
              <a:t>2022 MHRBPC Sponsors</a:t>
            </a:r>
          </a:p>
        </p:txBody>
      </p:sp>
      <p:sp>
        <p:nvSpPr>
          <p:cNvPr id="9" name="TextBox 8"/>
          <p:cNvSpPr txBox="1"/>
          <p:nvPr/>
        </p:nvSpPr>
        <p:spPr>
          <a:xfrm>
            <a:off x="760412" y="4907511"/>
            <a:ext cx="9311914" cy="861774"/>
          </a:xfrm>
          <a:prstGeom prst="rect">
            <a:avLst/>
          </a:prstGeom>
          <a:noFill/>
        </p:spPr>
        <p:txBody>
          <a:bodyPr wrap="square" rtlCol="0">
            <a:spAutoFit/>
          </a:bodyPr>
          <a:lstStyle/>
          <a:p>
            <a:pPr algn="ctr"/>
            <a:r>
              <a:rPr lang="en-US" dirty="0"/>
              <a:t>Competition Committee Contacts: </a:t>
            </a:r>
          </a:p>
          <a:p>
            <a:pPr algn="ctr"/>
            <a:r>
              <a:rPr lang="en-US" sz="1600" dirty="0"/>
              <a:t>Cynthia Worrad </a:t>
            </a:r>
            <a:r>
              <a:rPr lang="en-US" sz="1600" dirty="0">
                <a:hlinkClick r:id="rId9"/>
              </a:rPr>
              <a:t>cynthia.worrad@marist.edu</a:t>
            </a:r>
            <a:r>
              <a:rPr lang="en-US" sz="1600" dirty="0"/>
              <a:t> 845-575-3611 </a:t>
            </a:r>
          </a:p>
          <a:p>
            <a:pPr algn="ctr"/>
            <a:r>
              <a:rPr lang="en-US" sz="1600" dirty="0"/>
              <a:t>Roberta Diggins </a:t>
            </a:r>
            <a:r>
              <a:rPr lang="en-US" sz="1600" dirty="0">
                <a:hlinkClick r:id="rId10"/>
              </a:rPr>
              <a:t>roberta.diggins@marist.edu</a:t>
            </a:r>
            <a:r>
              <a:rPr lang="en-US" sz="1600" dirty="0"/>
              <a:t> 845-575-3601</a:t>
            </a:r>
          </a:p>
        </p:txBody>
      </p:sp>
      <p:sp>
        <p:nvSpPr>
          <p:cNvPr id="15" name="TextBox 14"/>
          <p:cNvSpPr txBox="1"/>
          <p:nvPr/>
        </p:nvSpPr>
        <p:spPr>
          <a:xfrm>
            <a:off x="290999" y="2072430"/>
            <a:ext cx="1670795" cy="369332"/>
          </a:xfrm>
          <a:prstGeom prst="rect">
            <a:avLst/>
          </a:prstGeom>
          <a:noFill/>
        </p:spPr>
        <p:txBody>
          <a:bodyPr wrap="square" rtlCol="0">
            <a:spAutoFit/>
          </a:bodyPr>
          <a:lstStyle/>
          <a:p>
            <a:r>
              <a:rPr lang="en-US" b="1" dirty="0">
                <a:solidFill>
                  <a:srgbClr val="C00000"/>
                </a:solidFill>
                <a:latin typeface="Lucida Calligraphy" panose="03010101010101010101" pitchFamily="66" charset="0"/>
              </a:rPr>
              <a:t>11</a:t>
            </a:r>
            <a:r>
              <a:rPr lang="en-US" b="1" baseline="30000" dirty="0">
                <a:solidFill>
                  <a:srgbClr val="C00000"/>
                </a:solidFill>
                <a:latin typeface="Lucida Calligraphy" panose="03010101010101010101" pitchFamily="66" charset="0"/>
              </a:rPr>
              <a:t>th</a:t>
            </a:r>
            <a:r>
              <a:rPr lang="en-US" b="1" dirty="0">
                <a:solidFill>
                  <a:srgbClr val="C00000"/>
                </a:solidFill>
                <a:latin typeface="Lucida Calligraphy" panose="03010101010101010101" pitchFamily="66" charset="0"/>
              </a:rPr>
              <a:t> Annual</a:t>
            </a:r>
          </a:p>
        </p:txBody>
      </p: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68389" y="6020976"/>
            <a:ext cx="1547297" cy="735325"/>
          </a:xfrm>
          <a:prstGeom prst="rect">
            <a:avLst/>
          </a:prstGeom>
        </p:spPr>
      </p:pic>
      <p:pic>
        <p:nvPicPr>
          <p:cNvPr id="17" name="Picture 16"/>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57015" y="6213989"/>
            <a:ext cx="1490888" cy="326381"/>
          </a:xfrm>
          <a:prstGeom prst="rect">
            <a:avLst/>
          </a:prstGeom>
          <a:noFill/>
        </p:spPr>
      </p:pic>
      <p:pic>
        <p:nvPicPr>
          <p:cNvPr id="18" name="Picture 17" descr="som_logo[1]"/>
          <p:cNvPicPr/>
          <p:nvPr/>
        </p:nvPicPr>
        <p:blipFill>
          <a:blip r:embed="rId13" cstate="print">
            <a:extLst>
              <a:ext uri="{28A0092B-C50C-407E-A947-70E740481C1C}">
                <a14:useLocalDpi xmlns:a14="http://schemas.microsoft.com/office/drawing/2010/main" val="0"/>
              </a:ext>
            </a:extLst>
          </a:blip>
          <a:srcRect l="15457" t="4416" r="13986" b="37787"/>
          <a:stretch>
            <a:fillRect/>
          </a:stretch>
        </p:blipFill>
        <p:spPr bwMode="auto">
          <a:xfrm>
            <a:off x="5684239" y="6181131"/>
            <a:ext cx="1388596" cy="372527"/>
          </a:xfrm>
          <a:prstGeom prst="rect">
            <a:avLst/>
          </a:prstGeom>
          <a:noFill/>
          <a:ln>
            <a:noFill/>
          </a:ln>
          <a:effectLst/>
        </p:spPr>
      </p:pic>
      <p:sp>
        <p:nvSpPr>
          <p:cNvPr id="10" name="TextBox 9"/>
          <p:cNvSpPr txBox="1"/>
          <p:nvPr/>
        </p:nvSpPr>
        <p:spPr>
          <a:xfrm>
            <a:off x="2821850" y="1026110"/>
            <a:ext cx="7369970" cy="1015663"/>
          </a:xfrm>
          <a:prstGeom prst="rect">
            <a:avLst/>
          </a:prstGeom>
          <a:noFill/>
        </p:spPr>
        <p:txBody>
          <a:bodyPr wrap="square" rtlCol="0">
            <a:spAutoFit/>
          </a:bodyPr>
          <a:lstStyle/>
          <a:p>
            <a:r>
              <a:rPr lang="en-US" sz="6000" dirty="0">
                <a:solidFill>
                  <a:srgbClr val="92D050"/>
                </a:solidFill>
              </a:rPr>
              <a:t>Information Session</a:t>
            </a:r>
          </a:p>
        </p:txBody>
      </p:sp>
      <p:pic>
        <p:nvPicPr>
          <p:cNvPr id="4" name="Picture 3">
            <a:extLst>
              <a:ext uri="{FF2B5EF4-FFF2-40B4-BE49-F238E27FC236}">
                <a16:creationId xmlns:a16="http://schemas.microsoft.com/office/drawing/2014/main" id="{22929B69-2DEC-2CFA-D821-ED67A146CE0D}"/>
              </a:ext>
            </a:extLst>
          </p:cNvPr>
          <p:cNvPicPr>
            <a:picLocks noChangeAspect="1"/>
          </p:cNvPicPr>
          <p:nvPr/>
        </p:nvPicPr>
        <p:blipFill>
          <a:blip r:embed="rId14"/>
          <a:stretch>
            <a:fillRect/>
          </a:stretch>
        </p:blipFill>
        <p:spPr>
          <a:xfrm>
            <a:off x="520099" y="360932"/>
            <a:ext cx="1710544" cy="1561651"/>
          </a:xfrm>
          <a:prstGeom prst="rect">
            <a:avLst/>
          </a:prstGeom>
        </p:spPr>
      </p:pic>
      <p:pic>
        <p:nvPicPr>
          <p:cNvPr id="11" name="Picture 2" descr="Adams Fairacre Farms Logo">
            <a:extLst>
              <a:ext uri="{FF2B5EF4-FFF2-40B4-BE49-F238E27FC236}">
                <a16:creationId xmlns:a16="http://schemas.microsoft.com/office/drawing/2014/main" id="{63AFE10E-CE41-7325-CDE5-EAB944136F6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4227" y="6088859"/>
            <a:ext cx="1373908" cy="61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6865054" cy="685800"/>
          </a:xfrm>
        </p:spPr>
        <p:txBody>
          <a:bodyPr>
            <a:normAutofit fontScale="90000"/>
          </a:bodyPr>
          <a:lstStyle/>
          <a:p>
            <a:r>
              <a:rPr lang="en-US" dirty="0">
                <a:solidFill>
                  <a:schemeClr val="accent2"/>
                </a:solidFill>
              </a:rPr>
              <a:t>Six Tracks</a:t>
            </a:r>
            <a:br>
              <a:rPr lang="en-US" dirty="0">
                <a:solidFill>
                  <a:schemeClr val="accent2"/>
                </a:solidFill>
              </a:rPr>
            </a:br>
            <a:r>
              <a:rPr lang="en-US" sz="2000" dirty="0">
                <a:solidFill>
                  <a:schemeClr val="tx1">
                    <a:lumMod val="85000"/>
                    <a:lumOff val="15000"/>
                  </a:schemeClr>
                </a:solidFill>
              </a:rPr>
              <a:t>Each business venture will be placed in a competition Track by business plan organizers based on category tags selected on the business plan competition application.  Student Teams will compete against other teams that fit into a specified competition Track.</a:t>
            </a:r>
            <a:br>
              <a:rPr lang="en-US" sz="2000" dirty="0">
                <a:solidFill>
                  <a:schemeClr val="tx1">
                    <a:lumMod val="85000"/>
                    <a:lumOff val="15000"/>
                  </a:schemeClr>
                </a:solidFill>
              </a:rPr>
            </a:br>
            <a:r>
              <a:rPr lang="en-US" sz="1800" dirty="0">
                <a:solidFill>
                  <a:schemeClr val="tx1">
                    <a:lumMod val="85000"/>
                    <a:lumOff val="15000"/>
                  </a:schemeClr>
                </a:solidFill>
              </a:rPr>
              <a:t>    </a:t>
            </a:r>
            <a:br>
              <a:rPr lang="en-US" dirty="0">
                <a:solidFill>
                  <a:schemeClr val="accent2"/>
                </a:solidFill>
              </a:rPr>
            </a:br>
            <a:endParaRPr lang="en-US" sz="1800" dirty="0">
              <a:solidFill>
                <a:schemeClr val="tx1">
                  <a:lumMod val="85000"/>
                  <a:lumOff val="15000"/>
                </a:schemeClr>
              </a:solidFill>
            </a:endParaRPr>
          </a:p>
        </p:txBody>
      </p:sp>
      <p:graphicFrame>
        <p:nvGraphicFramePr>
          <p:cNvPr id="11" name="Content Placeholder 4"/>
          <p:cNvGraphicFramePr>
            <a:graphicFrameLocks noGrp="1"/>
          </p:cNvGraphicFramePr>
          <p:nvPr>
            <p:ph sz="half" idx="1"/>
            <p:extLst>
              <p:ext uri="{D42A27DB-BD31-4B8C-83A1-F6EECF244321}">
                <p14:modId xmlns:p14="http://schemas.microsoft.com/office/powerpoint/2010/main" val="871313767"/>
              </p:ext>
            </p:extLst>
          </p:nvPr>
        </p:nvGraphicFramePr>
        <p:xfrm>
          <a:off x="2589212" y="2743200"/>
          <a:ext cx="4181475" cy="3893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D927AC23-EE21-E9BD-A6E2-993CEB020D9E}"/>
              </a:ext>
            </a:extLst>
          </p:cNvPr>
          <p:cNvPicPr>
            <a:picLocks noChangeAspect="1"/>
          </p:cNvPicPr>
          <p:nvPr/>
        </p:nvPicPr>
        <p:blipFill>
          <a:blip r:embed="rId8"/>
          <a:stretch>
            <a:fillRect/>
          </a:stretch>
        </p:blipFill>
        <p:spPr>
          <a:xfrm>
            <a:off x="7694612" y="150135"/>
            <a:ext cx="1106509" cy="1010194"/>
          </a:xfrm>
          <a:prstGeom prst="rect">
            <a:avLst/>
          </a:prstGeom>
        </p:spPr>
      </p:pic>
    </p:spTree>
    <p:extLst>
      <p:ext uri="{BB962C8B-B14F-4D97-AF65-F5344CB8AC3E}">
        <p14:creationId xmlns:p14="http://schemas.microsoft.com/office/powerpoint/2010/main" val="28681861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7169853" cy="533400"/>
          </a:xfrm>
        </p:spPr>
        <p:txBody>
          <a:bodyPr>
            <a:normAutofit fontScale="90000"/>
          </a:bodyPr>
          <a:lstStyle/>
          <a:p>
            <a:r>
              <a:rPr lang="en-US" dirty="0">
                <a:solidFill>
                  <a:schemeClr val="accent2"/>
                </a:solidFill>
              </a:rPr>
              <a:t>Student Application Category Tags</a:t>
            </a:r>
            <a:br>
              <a:rPr lang="en-US" dirty="0">
                <a:solidFill>
                  <a:schemeClr val="accent2"/>
                </a:solidFill>
              </a:rPr>
            </a:br>
            <a:r>
              <a:rPr lang="en-US" dirty="0">
                <a:solidFill>
                  <a:schemeClr val="accent2"/>
                </a:solidFill>
              </a:rPr>
              <a:t>	</a:t>
            </a:r>
            <a:br>
              <a:rPr lang="en-US" dirty="0">
                <a:solidFill>
                  <a:schemeClr val="accent2"/>
                </a:solidFill>
              </a:rPr>
            </a:br>
            <a:endParaRPr lang="en-US" sz="1800" dirty="0">
              <a:solidFill>
                <a:schemeClr val="tx1">
                  <a:lumMod val="85000"/>
                  <a:lumOff val="15000"/>
                </a:schemeClr>
              </a:solidFill>
            </a:endParaRPr>
          </a:p>
        </p:txBody>
      </p:sp>
      <p:sp>
        <p:nvSpPr>
          <p:cNvPr id="6" name="Content Placeholder 2"/>
          <p:cNvSpPr>
            <a:spLocks noGrp="1"/>
          </p:cNvSpPr>
          <p:nvPr>
            <p:ph sz="half" idx="1"/>
          </p:nvPr>
        </p:nvSpPr>
        <p:spPr>
          <a:xfrm>
            <a:off x="2636404" y="2254875"/>
            <a:ext cx="2743200" cy="333128"/>
          </a:xfrm>
        </p:spPr>
        <p:txBody>
          <a:bodyPr>
            <a:normAutofit fontScale="92500" lnSpcReduction="10000"/>
          </a:bodyPr>
          <a:lstStyle/>
          <a:p>
            <a:pPr marL="0" indent="0">
              <a:buNone/>
            </a:pPr>
            <a:r>
              <a:rPr lang="en-US" b="1" i="1" u="sng" dirty="0">
                <a:solidFill>
                  <a:schemeClr val="accent4">
                    <a:lumMod val="75000"/>
                  </a:schemeClr>
                </a:solidFill>
              </a:rPr>
              <a:t>Possible CATEGORY TAGS</a:t>
            </a:r>
            <a:endParaRPr lang="en-US" dirty="0">
              <a:solidFill>
                <a:schemeClr val="accent4">
                  <a:lumMod val="75000"/>
                </a:schemeClr>
              </a:solidFill>
            </a:endParaRPr>
          </a:p>
        </p:txBody>
      </p:sp>
      <p:sp>
        <p:nvSpPr>
          <p:cNvPr id="7" name="Content Placeholder 2"/>
          <p:cNvSpPr>
            <a:spLocks noGrp="1"/>
          </p:cNvSpPr>
          <p:nvPr>
            <p:ph sz="half" idx="1"/>
          </p:nvPr>
        </p:nvSpPr>
        <p:spPr>
          <a:xfrm>
            <a:off x="709862" y="2654217"/>
            <a:ext cx="2260350" cy="3718367"/>
          </a:xfrm>
        </p:spPr>
        <p:txBody>
          <a:bodyPr>
            <a:normAutofit fontScale="77500" lnSpcReduction="20000"/>
          </a:bodyPr>
          <a:lstStyle/>
          <a:p>
            <a:pPr marL="0" indent="0">
              <a:buNone/>
            </a:pPr>
            <a:r>
              <a:rPr lang="en-US" dirty="0">
                <a:solidFill>
                  <a:schemeClr val="accent4">
                    <a:lumMod val="50000"/>
                  </a:schemeClr>
                </a:solidFill>
              </a:rPr>
              <a:t>Sectors</a:t>
            </a:r>
          </a:p>
          <a:p>
            <a:r>
              <a:rPr lang="en-US" dirty="0">
                <a:solidFill>
                  <a:schemeClr val="accent4">
                    <a:lumMod val="75000"/>
                  </a:schemeClr>
                </a:solidFill>
              </a:rPr>
              <a:t>Defense</a:t>
            </a:r>
          </a:p>
          <a:p>
            <a:r>
              <a:rPr lang="en-US" dirty="0">
                <a:solidFill>
                  <a:schemeClr val="accent4">
                    <a:lumMod val="75000"/>
                  </a:schemeClr>
                </a:solidFill>
              </a:rPr>
              <a:t>Renewable Energy</a:t>
            </a:r>
          </a:p>
          <a:p>
            <a:r>
              <a:rPr lang="en-US" dirty="0">
                <a:solidFill>
                  <a:schemeClr val="accent4">
                    <a:lumMod val="75000"/>
                  </a:schemeClr>
                </a:solidFill>
              </a:rPr>
              <a:t>First Responder</a:t>
            </a:r>
          </a:p>
          <a:p>
            <a:r>
              <a:rPr lang="en-US" dirty="0">
                <a:solidFill>
                  <a:schemeClr val="accent4">
                    <a:lumMod val="75000"/>
                  </a:schemeClr>
                </a:solidFill>
              </a:rPr>
              <a:t>Mobility &amp; Transportation</a:t>
            </a:r>
          </a:p>
          <a:p>
            <a:r>
              <a:rPr lang="en-US" dirty="0">
                <a:solidFill>
                  <a:schemeClr val="accent4">
                    <a:lumMod val="75000"/>
                  </a:schemeClr>
                </a:solidFill>
              </a:rPr>
              <a:t>Education</a:t>
            </a:r>
          </a:p>
          <a:p>
            <a:r>
              <a:rPr lang="en-US" dirty="0">
                <a:solidFill>
                  <a:schemeClr val="accent4">
                    <a:lumMod val="75000"/>
                  </a:schemeClr>
                </a:solidFill>
              </a:rPr>
              <a:t>Health</a:t>
            </a:r>
          </a:p>
          <a:p>
            <a:r>
              <a:rPr lang="en-US" dirty="0">
                <a:solidFill>
                  <a:schemeClr val="accent4">
                    <a:lumMod val="75000"/>
                  </a:schemeClr>
                </a:solidFill>
              </a:rPr>
              <a:t>MedTech</a:t>
            </a:r>
          </a:p>
          <a:p>
            <a:r>
              <a:rPr lang="en-US" dirty="0">
                <a:solidFill>
                  <a:schemeClr val="accent4">
                    <a:lumMod val="75000"/>
                  </a:schemeClr>
                </a:solidFill>
              </a:rPr>
              <a:t>Agricultural Tech</a:t>
            </a:r>
          </a:p>
          <a:p>
            <a:r>
              <a:rPr lang="en-US" dirty="0">
                <a:solidFill>
                  <a:schemeClr val="accent4">
                    <a:lumMod val="75000"/>
                  </a:schemeClr>
                </a:solidFill>
              </a:rPr>
              <a:t>Food Product</a:t>
            </a:r>
          </a:p>
          <a:p>
            <a:r>
              <a:rPr lang="en-US" dirty="0">
                <a:solidFill>
                  <a:schemeClr val="accent4">
                    <a:lumMod val="75000"/>
                  </a:schemeClr>
                </a:solidFill>
              </a:rPr>
              <a:t>Entertainment</a:t>
            </a:r>
          </a:p>
          <a:p>
            <a:r>
              <a:rPr lang="en-US" dirty="0">
                <a:solidFill>
                  <a:schemeClr val="accent4">
                    <a:lumMod val="75000"/>
                  </a:schemeClr>
                </a:solidFill>
              </a:rPr>
              <a:t>Art</a:t>
            </a:r>
          </a:p>
        </p:txBody>
      </p:sp>
      <p:sp>
        <p:nvSpPr>
          <p:cNvPr id="10" name="Content Placeholder 9"/>
          <p:cNvSpPr>
            <a:spLocks noGrp="1"/>
          </p:cNvSpPr>
          <p:nvPr>
            <p:ph sz="half" idx="1"/>
          </p:nvPr>
        </p:nvSpPr>
        <p:spPr>
          <a:xfrm>
            <a:off x="5869348" y="2573295"/>
            <a:ext cx="4182945" cy="3880772"/>
          </a:xfrm>
        </p:spPr>
        <p:txBody>
          <a:bodyPr>
            <a:normAutofit lnSpcReduction="10000"/>
          </a:bodyPr>
          <a:lstStyle/>
          <a:p>
            <a:pPr marL="0" indent="0">
              <a:buNone/>
            </a:pPr>
            <a:r>
              <a:rPr lang="en-US" dirty="0">
                <a:solidFill>
                  <a:schemeClr val="accent4">
                    <a:lumMod val="50000"/>
                  </a:schemeClr>
                </a:solidFill>
              </a:rPr>
              <a:t>Tags</a:t>
            </a:r>
          </a:p>
          <a:p>
            <a:r>
              <a:rPr lang="en-US" dirty="0">
                <a:solidFill>
                  <a:schemeClr val="accent4">
                    <a:lumMod val="75000"/>
                  </a:schemeClr>
                </a:solidFill>
              </a:rPr>
              <a:t>BIPOC</a:t>
            </a:r>
          </a:p>
          <a:p>
            <a:r>
              <a:rPr lang="en-US" dirty="0">
                <a:solidFill>
                  <a:schemeClr val="accent4">
                    <a:lumMod val="75000"/>
                  </a:schemeClr>
                </a:solidFill>
              </a:rPr>
              <a:t>Female Founder</a:t>
            </a:r>
          </a:p>
          <a:p>
            <a:r>
              <a:rPr lang="en-US" dirty="0">
                <a:solidFill>
                  <a:schemeClr val="accent4">
                    <a:lumMod val="75000"/>
                  </a:schemeClr>
                </a:solidFill>
              </a:rPr>
              <a:t>First-Generation College Student</a:t>
            </a:r>
          </a:p>
          <a:p>
            <a:r>
              <a:rPr lang="en-US" dirty="0">
                <a:solidFill>
                  <a:schemeClr val="accent4">
                    <a:lumMod val="75000"/>
                  </a:schemeClr>
                </a:solidFill>
              </a:rPr>
              <a:t>Immigrant Founder</a:t>
            </a:r>
          </a:p>
          <a:p>
            <a:r>
              <a:rPr lang="en-US" dirty="0">
                <a:solidFill>
                  <a:schemeClr val="accent4">
                    <a:lumMod val="75000"/>
                  </a:schemeClr>
                </a:solidFill>
              </a:rPr>
              <a:t>LGBTQIA+</a:t>
            </a:r>
          </a:p>
          <a:p>
            <a:r>
              <a:rPr lang="en-US" dirty="0">
                <a:solidFill>
                  <a:schemeClr val="accent4">
                    <a:lumMod val="75000"/>
                  </a:schemeClr>
                </a:solidFill>
              </a:rPr>
              <a:t>Social Entrepreneurship</a:t>
            </a:r>
          </a:p>
          <a:p>
            <a:r>
              <a:rPr lang="en-US" dirty="0">
                <a:solidFill>
                  <a:schemeClr val="accent4">
                    <a:lumMod val="75000"/>
                  </a:schemeClr>
                </a:solidFill>
              </a:rPr>
              <a:t>Veteran Owned</a:t>
            </a:r>
          </a:p>
          <a:p>
            <a:r>
              <a:rPr lang="en-US" dirty="0">
                <a:solidFill>
                  <a:schemeClr val="accent4">
                    <a:lumMod val="75000"/>
                  </a:schemeClr>
                </a:solidFill>
              </a:rPr>
              <a:t>Artificial Intelligence (AI)</a:t>
            </a:r>
          </a:p>
          <a:p>
            <a:r>
              <a:rPr lang="en-US" dirty="0">
                <a:solidFill>
                  <a:schemeClr val="accent4">
                    <a:lumMod val="75000"/>
                  </a:schemeClr>
                </a:solidFill>
              </a:rPr>
              <a:t>Concept Stage</a:t>
            </a:r>
          </a:p>
          <a:p>
            <a:endParaRPr lang="en-US" dirty="0"/>
          </a:p>
        </p:txBody>
      </p:sp>
      <p:sp>
        <p:nvSpPr>
          <p:cNvPr id="3" name="TextBox 2"/>
          <p:cNvSpPr txBox="1"/>
          <p:nvPr/>
        </p:nvSpPr>
        <p:spPr>
          <a:xfrm>
            <a:off x="617356" y="1177657"/>
            <a:ext cx="9074854" cy="1077218"/>
          </a:xfrm>
          <a:prstGeom prst="rect">
            <a:avLst/>
          </a:prstGeom>
          <a:noFill/>
        </p:spPr>
        <p:txBody>
          <a:bodyPr wrap="square" rtlCol="0">
            <a:spAutoFit/>
          </a:bodyPr>
          <a:lstStyle/>
          <a:p>
            <a:r>
              <a:rPr lang="en-US" sz="1600" dirty="0">
                <a:solidFill>
                  <a:schemeClr val="tx1">
                    <a:lumMod val="85000"/>
                    <a:lumOff val="15000"/>
                  </a:schemeClr>
                </a:solidFill>
              </a:rPr>
              <a:t>Student teams will choose category tags for (1) Sectors,(2) Business Types, and (3) Tags to help to identify the track that is the best fit for their business venture when completing the business plan competition application.  Based on category tags selected, business ventures will be placed in a competition Track by the NYBPC organizers.  </a:t>
            </a:r>
            <a:r>
              <a:rPr lang="en-US" sz="1600" b="1" dirty="0">
                <a:solidFill>
                  <a:schemeClr val="tx1">
                    <a:lumMod val="85000"/>
                    <a:lumOff val="15000"/>
                  </a:schemeClr>
                </a:solidFill>
              </a:rPr>
              <a:t>Category </a:t>
            </a:r>
            <a:r>
              <a:rPr lang="en-US" sz="1600" b="1" u="sng" dirty="0">
                <a:solidFill>
                  <a:schemeClr val="tx1">
                    <a:lumMod val="85000"/>
                    <a:lumOff val="15000"/>
                  </a:schemeClr>
                </a:solidFill>
              </a:rPr>
              <a:t>tags </a:t>
            </a:r>
            <a:r>
              <a:rPr lang="en-US" sz="1600" b="1" dirty="0">
                <a:solidFill>
                  <a:schemeClr val="tx1">
                    <a:lumMod val="85000"/>
                    <a:lumOff val="15000"/>
                  </a:schemeClr>
                </a:solidFill>
              </a:rPr>
              <a:t>can align with special prizes.</a:t>
            </a:r>
            <a:endParaRPr lang="en-US" sz="1600" dirty="0"/>
          </a:p>
        </p:txBody>
      </p:sp>
      <p:pic>
        <p:nvPicPr>
          <p:cNvPr id="4" name="Picture 3">
            <a:extLst>
              <a:ext uri="{FF2B5EF4-FFF2-40B4-BE49-F238E27FC236}">
                <a16:creationId xmlns:a16="http://schemas.microsoft.com/office/drawing/2014/main" id="{55047A26-5F47-239E-B213-0307F05FB991}"/>
              </a:ext>
            </a:extLst>
          </p:cNvPr>
          <p:cNvPicPr>
            <a:picLocks noChangeAspect="1"/>
          </p:cNvPicPr>
          <p:nvPr/>
        </p:nvPicPr>
        <p:blipFill>
          <a:blip r:embed="rId3"/>
          <a:stretch>
            <a:fillRect/>
          </a:stretch>
        </p:blipFill>
        <p:spPr>
          <a:xfrm>
            <a:off x="7694612" y="150135"/>
            <a:ext cx="1106509" cy="1010194"/>
          </a:xfrm>
          <a:prstGeom prst="rect">
            <a:avLst/>
          </a:prstGeom>
        </p:spPr>
      </p:pic>
      <p:sp>
        <p:nvSpPr>
          <p:cNvPr id="5" name="Content Placeholder 2">
            <a:extLst>
              <a:ext uri="{FF2B5EF4-FFF2-40B4-BE49-F238E27FC236}">
                <a16:creationId xmlns:a16="http://schemas.microsoft.com/office/drawing/2014/main" id="{5D3B955B-DFF0-FD2B-0F18-398467A5847F}"/>
              </a:ext>
            </a:extLst>
          </p:cNvPr>
          <p:cNvSpPr txBox="1">
            <a:spLocks/>
          </p:cNvSpPr>
          <p:nvPr/>
        </p:nvSpPr>
        <p:spPr>
          <a:xfrm>
            <a:off x="2970212" y="2589560"/>
            <a:ext cx="3214528" cy="3718367"/>
          </a:xfrm>
          <a:prstGeom prst="rect">
            <a:avLst/>
          </a:prstGeom>
        </p:spPr>
        <p:txBody>
          <a:bodyPr vert="horz" lIns="91440" tIns="45720" rIns="91440" bIns="45720" rtlCol="0">
            <a:normAutofit/>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accent4">
                    <a:lumMod val="50000"/>
                  </a:schemeClr>
                </a:solidFill>
              </a:rPr>
              <a:t>Business Type</a:t>
            </a:r>
          </a:p>
          <a:p>
            <a:r>
              <a:rPr lang="en-US" dirty="0">
                <a:solidFill>
                  <a:schemeClr val="accent4">
                    <a:lumMod val="75000"/>
                  </a:schemeClr>
                </a:solidFill>
              </a:rPr>
              <a:t>Software</a:t>
            </a:r>
          </a:p>
          <a:p>
            <a:r>
              <a:rPr lang="en-US" dirty="0">
                <a:solidFill>
                  <a:schemeClr val="accent4">
                    <a:lumMod val="75000"/>
                  </a:schemeClr>
                </a:solidFill>
              </a:rPr>
              <a:t>Hardware</a:t>
            </a:r>
          </a:p>
          <a:p>
            <a:r>
              <a:rPr lang="en-US" dirty="0">
                <a:solidFill>
                  <a:schemeClr val="accent4">
                    <a:lumMod val="75000"/>
                  </a:schemeClr>
                </a:solidFill>
              </a:rPr>
              <a:t>Product</a:t>
            </a:r>
          </a:p>
          <a:p>
            <a:r>
              <a:rPr lang="en-US" dirty="0">
                <a:solidFill>
                  <a:schemeClr val="accent4">
                    <a:lumMod val="75000"/>
                  </a:schemeClr>
                </a:solidFill>
              </a:rPr>
              <a:t>Service</a:t>
            </a:r>
          </a:p>
          <a:p>
            <a:r>
              <a:rPr lang="en-US" dirty="0">
                <a:solidFill>
                  <a:schemeClr val="accent4">
                    <a:lumMod val="75000"/>
                  </a:schemeClr>
                </a:solidFill>
              </a:rPr>
              <a:t>Other B2B Solutions</a:t>
            </a:r>
          </a:p>
          <a:p>
            <a:r>
              <a:rPr lang="en-US" dirty="0">
                <a:solidFill>
                  <a:schemeClr val="accent4">
                    <a:lumMod val="75000"/>
                  </a:schemeClr>
                </a:solidFill>
              </a:rPr>
              <a:t>Other B2C Solutions</a:t>
            </a:r>
          </a:p>
          <a:p>
            <a:endParaRPr lang="en-US" dirty="0">
              <a:solidFill>
                <a:schemeClr val="accent4">
                  <a:lumMod val="75000"/>
                </a:schemeClr>
              </a:solidFill>
            </a:endParaRPr>
          </a:p>
          <a:p>
            <a:pPr marL="0" indent="0">
              <a:buFont typeface="Wingdings 3" charset="2"/>
              <a:buNone/>
            </a:pPr>
            <a:endParaRPr lang="en-US" dirty="0">
              <a:solidFill>
                <a:srgbClr val="FF0000"/>
              </a:solidFill>
            </a:endParaRPr>
          </a:p>
          <a:p>
            <a:endParaRPr lang="en-US" dirty="0">
              <a:solidFill>
                <a:srgbClr val="FFC000"/>
              </a:solidFill>
            </a:endParaRPr>
          </a:p>
        </p:txBody>
      </p:sp>
    </p:spTree>
    <p:extLst>
      <p:ext uri="{BB962C8B-B14F-4D97-AF65-F5344CB8AC3E}">
        <p14:creationId xmlns:p14="http://schemas.microsoft.com/office/powerpoint/2010/main" val="976001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Judging Criteria</a:t>
            </a:r>
          </a:p>
        </p:txBody>
      </p:sp>
      <p:sp>
        <p:nvSpPr>
          <p:cNvPr id="3" name="Content Placeholder 2"/>
          <p:cNvSpPr>
            <a:spLocks noGrp="1"/>
          </p:cNvSpPr>
          <p:nvPr>
            <p:ph idx="1"/>
          </p:nvPr>
        </p:nvSpPr>
        <p:spPr>
          <a:xfrm>
            <a:off x="677158" y="1255931"/>
            <a:ext cx="8594429" cy="5221069"/>
          </a:xfrm>
        </p:spPr>
        <p:txBody>
          <a:bodyPr>
            <a:normAutofit lnSpcReduction="10000"/>
          </a:bodyPr>
          <a:lstStyle/>
          <a:p>
            <a:r>
              <a:rPr lang="en-US" dirty="0">
                <a:solidFill>
                  <a:schemeClr val="accent2"/>
                </a:solidFill>
              </a:rPr>
              <a:t>MARKET OPPORTUNITY: </a:t>
            </a:r>
            <a:r>
              <a:rPr lang="en-US" sz="1800" dirty="0"/>
              <a:t>Clear market need and a plan to take advantage of the need.</a:t>
            </a:r>
          </a:p>
          <a:p>
            <a:endParaRPr lang="en-US" sz="800" dirty="0"/>
          </a:p>
          <a:p>
            <a:r>
              <a:rPr lang="en-US" dirty="0">
                <a:solidFill>
                  <a:schemeClr val="accent2"/>
                </a:solidFill>
              </a:rPr>
              <a:t>COMPETITIVE ADVANTAGE: </a:t>
            </a:r>
            <a:r>
              <a:rPr lang="en-US" sz="1800" dirty="0"/>
              <a:t>The product or service is something unique that has a protectable competitive advantage in the proposed market.</a:t>
            </a:r>
          </a:p>
          <a:p>
            <a:endParaRPr lang="en-US" sz="800" dirty="0"/>
          </a:p>
          <a:p>
            <a:r>
              <a:rPr lang="en-US" dirty="0">
                <a:solidFill>
                  <a:schemeClr val="accent2"/>
                </a:solidFill>
              </a:rPr>
              <a:t>MANAGEMENT CAPABILITY: </a:t>
            </a:r>
            <a:r>
              <a:rPr lang="en-US" sz="1800" dirty="0"/>
              <a:t>The team has the skills and experience to develop this venture and address the associated risks.</a:t>
            </a:r>
          </a:p>
          <a:p>
            <a:endParaRPr lang="en-US" sz="800" dirty="0"/>
          </a:p>
          <a:p>
            <a:r>
              <a:rPr lang="en-US" dirty="0">
                <a:solidFill>
                  <a:schemeClr val="accent2"/>
                </a:solidFill>
              </a:rPr>
              <a:t>FINANCIAL UNDERSTANDING: </a:t>
            </a:r>
            <a:r>
              <a:rPr lang="en-US" sz="1800" dirty="0"/>
              <a:t>The team has a solid understanding of the financial requirements of the venture.</a:t>
            </a:r>
          </a:p>
          <a:p>
            <a:endParaRPr lang="en-US" sz="800" dirty="0"/>
          </a:p>
          <a:p>
            <a:r>
              <a:rPr lang="en-US" dirty="0">
                <a:solidFill>
                  <a:schemeClr val="accent2"/>
                </a:solidFill>
              </a:rPr>
              <a:t>ROADMAP/GROWTH STRATEGY: </a:t>
            </a:r>
            <a:r>
              <a:rPr lang="en-US" sz="1800" dirty="0"/>
              <a:t>The team has engaged in short and long-term planning and has considered strategies for growth.</a:t>
            </a:r>
          </a:p>
          <a:p>
            <a:endParaRPr lang="en-US" sz="800" dirty="0"/>
          </a:p>
          <a:p>
            <a:r>
              <a:rPr lang="en-US" dirty="0">
                <a:solidFill>
                  <a:schemeClr val="accent2"/>
                </a:solidFill>
              </a:rPr>
              <a:t>SUSTAINABLE BUSINESS MODEL: </a:t>
            </a:r>
            <a:r>
              <a:rPr lang="en-US" sz="1800" dirty="0"/>
              <a:t>The team understands &amp; can communicate their core business model &amp; has a strategy for developing a sustainable venture.</a:t>
            </a:r>
            <a:endParaRPr lang="en-US" dirty="0"/>
          </a:p>
        </p:txBody>
      </p:sp>
      <p:sp>
        <p:nvSpPr>
          <p:cNvPr id="5" name="TextBox 4"/>
          <p:cNvSpPr txBox="1"/>
          <p:nvPr/>
        </p:nvSpPr>
        <p:spPr>
          <a:xfrm>
            <a:off x="4341812" y="349092"/>
            <a:ext cx="3034549" cy="646331"/>
          </a:xfrm>
          <a:prstGeom prst="rect">
            <a:avLst/>
          </a:prstGeom>
          <a:noFill/>
        </p:spPr>
        <p:txBody>
          <a:bodyPr wrap="none" rtlCol="0">
            <a:spAutoFit/>
          </a:bodyPr>
          <a:lstStyle/>
          <a:p>
            <a:pPr algn="ctr"/>
            <a:r>
              <a:rPr lang="en-US" dirty="0">
                <a:solidFill>
                  <a:schemeClr val="accent1">
                    <a:lumMod val="50000"/>
                  </a:schemeClr>
                </a:solidFill>
              </a:rPr>
              <a:t>For more details </a:t>
            </a:r>
          </a:p>
          <a:p>
            <a:pPr algn="ctr"/>
            <a:r>
              <a:rPr lang="en-US" dirty="0">
                <a:solidFill>
                  <a:schemeClr val="accent1">
                    <a:lumMod val="50000"/>
                  </a:schemeClr>
                </a:solidFill>
              </a:rPr>
              <a:t>See Rulebook on NYBPC.org</a:t>
            </a:r>
          </a:p>
        </p:txBody>
      </p:sp>
      <p:pic>
        <p:nvPicPr>
          <p:cNvPr id="4" name="Picture 3">
            <a:extLst>
              <a:ext uri="{FF2B5EF4-FFF2-40B4-BE49-F238E27FC236}">
                <a16:creationId xmlns:a16="http://schemas.microsoft.com/office/drawing/2014/main" id="{CED3EE2F-F89D-0B3C-B302-D6C904B3DFB4}"/>
              </a:ext>
            </a:extLst>
          </p:cNvPr>
          <p:cNvPicPr>
            <a:picLocks noChangeAspect="1"/>
          </p:cNvPicPr>
          <p:nvPr/>
        </p:nvPicPr>
        <p:blipFill>
          <a:blip r:embed="rId3"/>
          <a:stretch>
            <a:fillRect/>
          </a:stretch>
        </p:blipFill>
        <p:spPr>
          <a:xfrm>
            <a:off x="7694612" y="150135"/>
            <a:ext cx="1106509" cy="1010194"/>
          </a:xfrm>
          <a:prstGeom prst="rect">
            <a:avLst/>
          </a:prstGeom>
        </p:spPr>
      </p:pic>
    </p:spTree>
    <p:extLst>
      <p:ext uri="{BB962C8B-B14F-4D97-AF65-F5344CB8AC3E}">
        <p14:creationId xmlns:p14="http://schemas.microsoft.com/office/powerpoint/2010/main" val="31807860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04" y="419101"/>
            <a:ext cx="8594429" cy="1320800"/>
          </a:xfrm>
        </p:spPr>
        <p:txBody>
          <a:bodyPr/>
          <a:lstStyle/>
          <a:p>
            <a:r>
              <a:rPr lang="en-US" dirty="0"/>
              <a:t>Presentation Content</a:t>
            </a:r>
          </a:p>
        </p:txBody>
      </p:sp>
      <p:sp>
        <p:nvSpPr>
          <p:cNvPr id="3" name="Content Placeholder 2"/>
          <p:cNvSpPr>
            <a:spLocks noGrp="1"/>
          </p:cNvSpPr>
          <p:nvPr>
            <p:ph idx="1"/>
          </p:nvPr>
        </p:nvSpPr>
        <p:spPr>
          <a:xfrm>
            <a:off x="697341" y="1079501"/>
            <a:ext cx="8594429" cy="5359398"/>
          </a:xfrm>
        </p:spPr>
        <p:txBody>
          <a:bodyPr>
            <a:normAutofit/>
          </a:bodyPr>
          <a:lstStyle/>
          <a:p>
            <a:pPr>
              <a:spcBef>
                <a:spcPts val="0"/>
              </a:spcBef>
              <a:buFont typeface="Wingdings" panose="05000000000000000000" pitchFamily="2" charset="2"/>
              <a:buChar char="Ø"/>
            </a:pPr>
            <a:r>
              <a:rPr lang="en-US" b="1" dirty="0">
                <a:solidFill>
                  <a:schemeClr val="accent2"/>
                </a:solidFill>
              </a:rPr>
              <a:t>BUSINESS MODEL AND TEAM:</a:t>
            </a:r>
          </a:p>
          <a:p>
            <a:pPr lvl="1">
              <a:spcBef>
                <a:spcPts val="0"/>
              </a:spcBef>
            </a:pPr>
            <a:r>
              <a:rPr lang="en-US" b="1" dirty="0">
                <a:solidFill>
                  <a:schemeClr val="accent2"/>
                </a:solidFill>
              </a:rPr>
              <a:t>GENERAL DESCRIPTION: </a:t>
            </a:r>
            <a:r>
              <a:rPr lang="en-US" sz="1801" b="1" dirty="0"/>
              <a:t>What is your business model? </a:t>
            </a:r>
          </a:p>
          <a:p>
            <a:pPr lvl="2">
              <a:spcBef>
                <a:spcPts val="0"/>
              </a:spcBef>
            </a:pPr>
            <a:r>
              <a:rPr lang="en-US" sz="1401" b="1" dirty="0"/>
              <a:t>What is the </a:t>
            </a:r>
            <a:r>
              <a:rPr lang="en-US" sz="1401" b="1"/>
              <a:t>problem you are </a:t>
            </a:r>
            <a:r>
              <a:rPr lang="en-US" sz="1401" b="1" dirty="0"/>
              <a:t>solving?</a:t>
            </a:r>
          </a:p>
          <a:p>
            <a:pPr lvl="2">
              <a:spcBef>
                <a:spcPts val="0"/>
              </a:spcBef>
            </a:pPr>
            <a:r>
              <a:rPr lang="en-US" sz="1401" dirty="0"/>
              <a:t>Describe how your venture makes money and how it will assure great and long-term sustainability for the future.</a:t>
            </a:r>
          </a:p>
          <a:p>
            <a:pPr lvl="1">
              <a:spcBef>
                <a:spcPts val="0"/>
              </a:spcBef>
            </a:pPr>
            <a:r>
              <a:rPr lang="en-US" b="1" dirty="0">
                <a:solidFill>
                  <a:schemeClr val="accent2"/>
                </a:solidFill>
              </a:rPr>
              <a:t>VALUE PROPOSITION: </a:t>
            </a:r>
            <a:r>
              <a:rPr lang="en-US" sz="1601" b="1" dirty="0"/>
              <a:t>What is your company’s key value proposition? </a:t>
            </a:r>
          </a:p>
          <a:p>
            <a:pPr lvl="2">
              <a:spcBef>
                <a:spcPts val="0"/>
              </a:spcBef>
            </a:pPr>
            <a:r>
              <a:rPr lang="en-US" b="1" dirty="0"/>
              <a:t>Why your business rather than the competitors? </a:t>
            </a:r>
            <a:r>
              <a:rPr lang="en-US" sz="1600" b="0" i="0" u="none" strike="noStrike" dirty="0">
                <a:solidFill>
                  <a:srgbClr val="000000"/>
                </a:solidFill>
                <a:effectLst/>
                <a:latin typeface="Calibri" panose="020F0502020204030204" pitchFamily="34" charset="0"/>
              </a:rPr>
              <a:t>(e.g. lowest cost, highest reliability, best performance, etc.)? What is your venture’s right to win versus the competition?</a:t>
            </a:r>
          </a:p>
          <a:p>
            <a:pPr lvl="2">
              <a:spcBef>
                <a:spcPts val="0"/>
              </a:spcBef>
            </a:pPr>
            <a:r>
              <a:rPr lang="en-US" dirty="0"/>
              <a:t>What are the benefits of your products or services?</a:t>
            </a:r>
          </a:p>
          <a:p>
            <a:pPr lvl="1">
              <a:spcBef>
                <a:spcPts val="0"/>
              </a:spcBef>
            </a:pPr>
            <a:r>
              <a:rPr lang="en-US" sz="1601" b="1" dirty="0">
                <a:solidFill>
                  <a:schemeClr val="accent2"/>
                </a:solidFill>
              </a:rPr>
              <a:t>STRUCTURE:</a:t>
            </a:r>
            <a:r>
              <a:rPr lang="en-US" sz="1601" b="1" dirty="0">
                <a:solidFill>
                  <a:schemeClr val="accent1"/>
                </a:solidFill>
              </a:rPr>
              <a:t> </a:t>
            </a:r>
            <a:r>
              <a:rPr lang="en-US" sz="1601" b="1" dirty="0"/>
              <a:t>What is the structure of your company</a:t>
            </a:r>
            <a:r>
              <a:rPr lang="en-US" sz="1601" dirty="0"/>
              <a:t>? </a:t>
            </a:r>
          </a:p>
          <a:p>
            <a:pPr lvl="2">
              <a:spcBef>
                <a:spcPts val="0"/>
              </a:spcBef>
            </a:pPr>
            <a:r>
              <a:rPr lang="en-US" sz="1401" b="1" dirty="0"/>
              <a:t>Do you have the team members that you need to grow the business? </a:t>
            </a:r>
          </a:p>
          <a:p>
            <a:pPr lvl="2">
              <a:spcBef>
                <a:spcPts val="0"/>
              </a:spcBef>
            </a:pPr>
            <a:r>
              <a:rPr lang="en-US" sz="1401" dirty="0"/>
              <a:t>How will the structure change with growth?</a:t>
            </a:r>
          </a:p>
          <a:p>
            <a:pPr lvl="2">
              <a:spcBef>
                <a:spcPts val="0"/>
              </a:spcBef>
            </a:pPr>
            <a:endParaRPr lang="en-US" sz="1401" dirty="0"/>
          </a:p>
          <a:p>
            <a:pPr>
              <a:spcBef>
                <a:spcPts val="0"/>
              </a:spcBef>
              <a:buFont typeface="Wingdings" panose="05000000000000000000" pitchFamily="2" charset="2"/>
              <a:buChar char="Ø"/>
            </a:pPr>
            <a:r>
              <a:rPr lang="en-US" b="1" dirty="0">
                <a:solidFill>
                  <a:schemeClr val="accent2"/>
                </a:solidFill>
              </a:rPr>
              <a:t>PRODUCT/SERVICE</a:t>
            </a:r>
            <a:endParaRPr lang="en-US" b="1" dirty="0">
              <a:solidFill>
                <a:schemeClr val="accent2"/>
              </a:solidFill>
              <a:highlight>
                <a:srgbClr val="FFFF00"/>
              </a:highlight>
            </a:endParaRPr>
          </a:p>
          <a:p>
            <a:pPr lvl="1">
              <a:spcBef>
                <a:spcPts val="0"/>
              </a:spcBef>
            </a:pPr>
            <a:r>
              <a:rPr lang="en-US" b="1" dirty="0">
                <a:solidFill>
                  <a:schemeClr val="accent2"/>
                </a:solidFill>
              </a:rPr>
              <a:t>PRODUCT AND SERVICE: </a:t>
            </a:r>
            <a:r>
              <a:rPr lang="en-US" sz="1801" b="1" dirty="0"/>
              <a:t>What is your product/service offering?</a:t>
            </a:r>
          </a:p>
          <a:p>
            <a:pPr lvl="1">
              <a:spcBef>
                <a:spcPts val="0"/>
              </a:spcBef>
            </a:pPr>
            <a:r>
              <a:rPr lang="en-US" b="1" dirty="0">
                <a:solidFill>
                  <a:schemeClr val="accent2"/>
                </a:solidFill>
              </a:rPr>
              <a:t>FUNCTION AND BENEFIT: </a:t>
            </a:r>
            <a:r>
              <a:rPr lang="en-US" sz="1601" b="1" dirty="0"/>
              <a:t>How does your product/service work? Define and quantify key benefits (e.g. cost, performance, technical, etc.) for customers.</a:t>
            </a:r>
          </a:p>
          <a:p>
            <a:pPr lvl="1">
              <a:spcBef>
                <a:spcPts val="0"/>
              </a:spcBef>
            </a:pPr>
            <a:r>
              <a:rPr lang="en-US" sz="1601" b="1" dirty="0">
                <a:solidFill>
                  <a:schemeClr val="accent2"/>
                </a:solidFill>
              </a:rPr>
              <a:t>DEVELOPMENT PROCESS:</a:t>
            </a:r>
            <a:r>
              <a:rPr lang="en-US" sz="1601" b="1" dirty="0">
                <a:solidFill>
                  <a:schemeClr val="accent1"/>
                </a:solidFill>
              </a:rPr>
              <a:t> </a:t>
            </a:r>
            <a:r>
              <a:rPr lang="en-US" sz="1601" b="1" dirty="0"/>
              <a:t>Where is the product/service in its evolution (e.g. idea/conception, proof of concept, fully tested prototype, etc.)?</a:t>
            </a:r>
            <a:endParaRPr lang="en-US" sz="1401" dirty="0"/>
          </a:p>
          <a:p>
            <a:pPr lvl="1">
              <a:spcBef>
                <a:spcPts val="0"/>
              </a:spcBef>
            </a:pPr>
            <a:endParaRPr lang="en-US" sz="1601" dirty="0"/>
          </a:p>
          <a:p>
            <a:pPr lvl="1">
              <a:spcBef>
                <a:spcPts val="0"/>
              </a:spcBef>
            </a:pPr>
            <a:endParaRPr lang="en-US" dirty="0"/>
          </a:p>
          <a:p>
            <a:pPr lvl="1">
              <a:spcBef>
                <a:spcPts val="0"/>
              </a:spcBef>
            </a:pPr>
            <a:endParaRPr lang="en-US" dirty="0"/>
          </a:p>
          <a:p>
            <a:pPr lvl="1">
              <a:spcBef>
                <a:spcPts val="0"/>
              </a:spcBef>
            </a:pPr>
            <a:endParaRPr lang="en-US" sz="1601" dirty="0"/>
          </a:p>
          <a:p>
            <a:pPr lvl="1">
              <a:spcBef>
                <a:spcPts val="0"/>
              </a:spcBef>
            </a:pPr>
            <a:endParaRPr lang="en-US" sz="1601" dirty="0"/>
          </a:p>
          <a:p>
            <a:pPr>
              <a:spcBef>
                <a:spcPts val="0"/>
              </a:spcBef>
            </a:pPr>
            <a:endParaRPr lang="en-US" dirty="0"/>
          </a:p>
        </p:txBody>
      </p:sp>
      <p:sp>
        <p:nvSpPr>
          <p:cNvPr id="7" name="TextBox 6"/>
          <p:cNvSpPr txBox="1"/>
          <p:nvPr/>
        </p:nvSpPr>
        <p:spPr>
          <a:xfrm>
            <a:off x="5153096" y="358289"/>
            <a:ext cx="2727542" cy="584775"/>
          </a:xfrm>
          <a:prstGeom prst="rect">
            <a:avLst/>
          </a:prstGeom>
          <a:noFill/>
        </p:spPr>
        <p:txBody>
          <a:bodyPr wrap="none" rtlCol="0">
            <a:spAutoFit/>
          </a:bodyPr>
          <a:lstStyle/>
          <a:p>
            <a:pPr algn="ctr"/>
            <a:r>
              <a:rPr lang="en-US" sz="1600" dirty="0">
                <a:solidFill>
                  <a:schemeClr val="accent1">
                    <a:lumMod val="50000"/>
                  </a:schemeClr>
                </a:solidFill>
              </a:rPr>
              <a:t>For more details </a:t>
            </a:r>
          </a:p>
          <a:p>
            <a:pPr algn="ctr"/>
            <a:r>
              <a:rPr lang="en-US" sz="1600" dirty="0">
                <a:solidFill>
                  <a:schemeClr val="accent1">
                    <a:lumMod val="50000"/>
                  </a:schemeClr>
                </a:solidFill>
              </a:rPr>
              <a:t>See Rulebook on NYBPC.org</a:t>
            </a:r>
          </a:p>
        </p:txBody>
      </p:sp>
      <p:pic>
        <p:nvPicPr>
          <p:cNvPr id="4" name="Picture 3">
            <a:extLst>
              <a:ext uri="{FF2B5EF4-FFF2-40B4-BE49-F238E27FC236}">
                <a16:creationId xmlns:a16="http://schemas.microsoft.com/office/drawing/2014/main" id="{57899E87-7D0E-0613-FAE4-E3D30CC193F8}"/>
              </a:ext>
            </a:extLst>
          </p:cNvPr>
          <p:cNvPicPr>
            <a:picLocks noChangeAspect="1"/>
          </p:cNvPicPr>
          <p:nvPr/>
        </p:nvPicPr>
        <p:blipFill>
          <a:blip r:embed="rId3"/>
          <a:stretch>
            <a:fillRect/>
          </a:stretch>
        </p:blipFill>
        <p:spPr>
          <a:xfrm>
            <a:off x="7978373" y="145579"/>
            <a:ext cx="1106509" cy="1010194"/>
          </a:xfrm>
          <a:prstGeom prst="rect">
            <a:avLst/>
          </a:prstGeom>
        </p:spPr>
      </p:pic>
    </p:spTree>
    <p:extLst>
      <p:ext uri="{BB962C8B-B14F-4D97-AF65-F5344CB8AC3E}">
        <p14:creationId xmlns:p14="http://schemas.microsoft.com/office/powerpoint/2010/main" val="1999299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04" y="419101"/>
            <a:ext cx="8594429" cy="1320800"/>
          </a:xfrm>
        </p:spPr>
        <p:txBody>
          <a:bodyPr/>
          <a:lstStyle/>
          <a:p>
            <a:r>
              <a:rPr lang="en-US" dirty="0"/>
              <a:t>Presentation Content</a:t>
            </a:r>
          </a:p>
        </p:txBody>
      </p:sp>
      <p:sp>
        <p:nvSpPr>
          <p:cNvPr id="3" name="Content Placeholder 2"/>
          <p:cNvSpPr>
            <a:spLocks noGrp="1"/>
          </p:cNvSpPr>
          <p:nvPr>
            <p:ph idx="1"/>
          </p:nvPr>
        </p:nvSpPr>
        <p:spPr>
          <a:xfrm>
            <a:off x="697341" y="1079501"/>
            <a:ext cx="8594429" cy="5359398"/>
          </a:xfrm>
        </p:spPr>
        <p:txBody>
          <a:bodyPr>
            <a:normAutofit/>
          </a:bodyPr>
          <a:lstStyle/>
          <a:p>
            <a:pPr>
              <a:spcBef>
                <a:spcPts val="0"/>
              </a:spcBef>
              <a:buFont typeface="Wingdings" panose="05000000000000000000" pitchFamily="2" charset="2"/>
              <a:buChar char="Ø"/>
            </a:pPr>
            <a:r>
              <a:rPr lang="en-US" b="1" dirty="0">
                <a:solidFill>
                  <a:schemeClr val="accent2"/>
                </a:solidFill>
              </a:rPr>
              <a:t>COMPETITIVE POSITION:</a:t>
            </a:r>
          </a:p>
          <a:p>
            <a:pPr lvl="1">
              <a:spcBef>
                <a:spcPts val="0"/>
              </a:spcBef>
            </a:pPr>
            <a:r>
              <a:rPr lang="en-US" b="1" dirty="0">
                <a:solidFill>
                  <a:schemeClr val="accent2"/>
                </a:solidFill>
              </a:rPr>
              <a:t>COMPETITORS: </a:t>
            </a:r>
            <a:r>
              <a:rPr lang="en-US" sz="1801" b="1" dirty="0"/>
              <a:t>Who is your competition? </a:t>
            </a:r>
          </a:p>
          <a:p>
            <a:pPr lvl="1">
              <a:spcBef>
                <a:spcPts val="0"/>
              </a:spcBef>
            </a:pPr>
            <a:r>
              <a:rPr lang="en-US" b="1" dirty="0">
                <a:solidFill>
                  <a:schemeClr val="accent2"/>
                </a:solidFill>
              </a:rPr>
              <a:t>EDGE OVER COMPETITION: </a:t>
            </a:r>
            <a:r>
              <a:rPr lang="en-US" sz="1601" b="1" dirty="0"/>
              <a:t>What makes you better than other companies currently in the market?  </a:t>
            </a:r>
          </a:p>
          <a:p>
            <a:pPr lvl="1">
              <a:spcBef>
                <a:spcPts val="0"/>
              </a:spcBef>
            </a:pPr>
            <a:r>
              <a:rPr lang="en-US" sz="1601" b="1" dirty="0">
                <a:solidFill>
                  <a:schemeClr val="accent2"/>
                </a:solidFill>
              </a:rPr>
              <a:t>SUSTAINABILITY: </a:t>
            </a:r>
            <a:r>
              <a:rPr lang="en-US" sz="1601" b="1" dirty="0"/>
              <a:t>Is this competitive position sustainable</a:t>
            </a:r>
            <a:r>
              <a:rPr lang="en-US" sz="1601" dirty="0"/>
              <a:t>? </a:t>
            </a:r>
          </a:p>
          <a:p>
            <a:pPr lvl="1">
              <a:spcBef>
                <a:spcPts val="0"/>
              </a:spcBef>
            </a:pPr>
            <a:r>
              <a:rPr lang="en-US" sz="1601" b="1" dirty="0">
                <a:solidFill>
                  <a:schemeClr val="accent2"/>
                </a:solidFill>
              </a:rPr>
              <a:t>IP PROTECTION: </a:t>
            </a:r>
            <a:r>
              <a:rPr lang="en-US" sz="1601" b="1" dirty="0"/>
              <a:t>How will you protect your propriety information</a:t>
            </a:r>
            <a:r>
              <a:rPr lang="en-US" sz="1601" dirty="0"/>
              <a:t>? </a:t>
            </a:r>
          </a:p>
          <a:p>
            <a:pPr lvl="2">
              <a:spcBef>
                <a:spcPts val="0"/>
              </a:spcBef>
            </a:pPr>
            <a:endParaRPr lang="en-US" sz="1401" dirty="0"/>
          </a:p>
          <a:p>
            <a:pPr>
              <a:spcBef>
                <a:spcPts val="0"/>
              </a:spcBef>
              <a:buFont typeface="Wingdings" panose="05000000000000000000" pitchFamily="2" charset="2"/>
              <a:buChar char="Ø"/>
            </a:pPr>
            <a:r>
              <a:rPr lang="en-US" b="1" dirty="0">
                <a:solidFill>
                  <a:schemeClr val="accent2"/>
                </a:solidFill>
              </a:rPr>
              <a:t>MARKETS:</a:t>
            </a:r>
            <a:endParaRPr lang="en-US" b="1" dirty="0">
              <a:solidFill>
                <a:schemeClr val="accent2"/>
              </a:solidFill>
              <a:highlight>
                <a:srgbClr val="FFFF00"/>
              </a:highlight>
            </a:endParaRPr>
          </a:p>
          <a:p>
            <a:pPr lvl="1">
              <a:spcBef>
                <a:spcPts val="0"/>
              </a:spcBef>
            </a:pPr>
            <a:r>
              <a:rPr lang="en-US" b="1" dirty="0">
                <a:solidFill>
                  <a:schemeClr val="accent2"/>
                </a:solidFill>
              </a:rPr>
              <a:t>TARGET MARKET: </a:t>
            </a:r>
            <a:r>
              <a:rPr lang="en-US" sz="1801" b="1" dirty="0"/>
              <a:t>What markets and market segments are you targeting?  How big are these markets and how can you sustainably capture them.</a:t>
            </a:r>
          </a:p>
          <a:p>
            <a:pPr lvl="1">
              <a:spcBef>
                <a:spcPts val="0"/>
              </a:spcBef>
            </a:pPr>
            <a:r>
              <a:rPr lang="en-US" b="1" dirty="0">
                <a:solidFill>
                  <a:schemeClr val="accent2"/>
                </a:solidFill>
              </a:rPr>
              <a:t>BARRIERS TO ENTRY: </a:t>
            </a:r>
            <a:r>
              <a:rPr lang="en-US" sz="1601" b="1" dirty="0"/>
              <a:t>What are the key market barriers and how will they lend to your success?</a:t>
            </a:r>
          </a:p>
          <a:p>
            <a:pPr lvl="1">
              <a:spcBef>
                <a:spcPts val="0"/>
              </a:spcBef>
            </a:pPr>
            <a:endParaRPr lang="en-US" sz="1601" dirty="0"/>
          </a:p>
          <a:p>
            <a:pPr>
              <a:spcBef>
                <a:spcPts val="0"/>
              </a:spcBef>
              <a:buFont typeface="Wingdings" panose="05000000000000000000" pitchFamily="2" charset="2"/>
              <a:buChar char="Ø"/>
            </a:pPr>
            <a:r>
              <a:rPr lang="en-US" b="1" dirty="0">
                <a:solidFill>
                  <a:schemeClr val="accent2"/>
                </a:solidFill>
              </a:rPr>
              <a:t>CUSTOMERS:</a:t>
            </a:r>
            <a:endParaRPr lang="en-US" b="1" dirty="0">
              <a:solidFill>
                <a:schemeClr val="accent2"/>
              </a:solidFill>
              <a:highlight>
                <a:srgbClr val="FFFF00"/>
              </a:highlight>
            </a:endParaRPr>
          </a:p>
          <a:p>
            <a:pPr lvl="1">
              <a:spcBef>
                <a:spcPts val="0"/>
              </a:spcBef>
            </a:pPr>
            <a:r>
              <a:rPr lang="en-US" b="1" dirty="0">
                <a:solidFill>
                  <a:schemeClr val="accent2"/>
                </a:solidFill>
              </a:rPr>
              <a:t>CUSTOMERS: </a:t>
            </a:r>
            <a:r>
              <a:rPr lang="en-US" sz="1801" b="1" dirty="0"/>
              <a:t>Who are the specific customers that you are pursuing or will pursue?  Do you have any letters of interest and/or intent to purchase?  Do you have sales?</a:t>
            </a:r>
          </a:p>
          <a:p>
            <a:pPr lvl="1">
              <a:spcBef>
                <a:spcPts val="0"/>
              </a:spcBef>
            </a:pPr>
            <a:r>
              <a:rPr lang="en-US" b="1" dirty="0">
                <a:solidFill>
                  <a:schemeClr val="accent2"/>
                </a:solidFill>
              </a:rPr>
              <a:t>DISCOVERY: </a:t>
            </a:r>
            <a:r>
              <a:rPr lang="en-US" sz="1800" b="1" dirty="0"/>
              <a:t>What kind of customer discovery have you conducted to find out about people who want what you are offering?</a:t>
            </a:r>
            <a:endParaRPr lang="en-US" dirty="0"/>
          </a:p>
          <a:p>
            <a:pPr lvl="1">
              <a:spcBef>
                <a:spcPts val="0"/>
              </a:spcBef>
            </a:pPr>
            <a:endParaRPr lang="en-US" sz="1601" dirty="0"/>
          </a:p>
          <a:p>
            <a:pPr lvl="1">
              <a:spcBef>
                <a:spcPts val="0"/>
              </a:spcBef>
            </a:pPr>
            <a:endParaRPr lang="en-US" sz="1601" dirty="0"/>
          </a:p>
          <a:p>
            <a:pPr>
              <a:spcBef>
                <a:spcPts val="0"/>
              </a:spcBef>
            </a:pPr>
            <a:endParaRPr lang="en-US" dirty="0"/>
          </a:p>
        </p:txBody>
      </p:sp>
      <p:sp>
        <p:nvSpPr>
          <p:cNvPr id="7" name="TextBox 6"/>
          <p:cNvSpPr txBox="1"/>
          <p:nvPr/>
        </p:nvSpPr>
        <p:spPr>
          <a:xfrm>
            <a:off x="5153096" y="358289"/>
            <a:ext cx="2727542" cy="584775"/>
          </a:xfrm>
          <a:prstGeom prst="rect">
            <a:avLst/>
          </a:prstGeom>
          <a:noFill/>
        </p:spPr>
        <p:txBody>
          <a:bodyPr wrap="none" rtlCol="0">
            <a:spAutoFit/>
          </a:bodyPr>
          <a:lstStyle/>
          <a:p>
            <a:pPr algn="ctr"/>
            <a:r>
              <a:rPr lang="en-US" sz="1600" dirty="0">
                <a:solidFill>
                  <a:schemeClr val="accent1">
                    <a:lumMod val="50000"/>
                  </a:schemeClr>
                </a:solidFill>
              </a:rPr>
              <a:t>For more details </a:t>
            </a:r>
          </a:p>
          <a:p>
            <a:pPr algn="ctr"/>
            <a:r>
              <a:rPr lang="en-US" sz="1600" dirty="0">
                <a:solidFill>
                  <a:schemeClr val="accent1">
                    <a:lumMod val="50000"/>
                  </a:schemeClr>
                </a:solidFill>
              </a:rPr>
              <a:t>See Rulebook on NYBPC.org</a:t>
            </a:r>
          </a:p>
        </p:txBody>
      </p:sp>
      <p:pic>
        <p:nvPicPr>
          <p:cNvPr id="4" name="Picture 3">
            <a:extLst>
              <a:ext uri="{FF2B5EF4-FFF2-40B4-BE49-F238E27FC236}">
                <a16:creationId xmlns:a16="http://schemas.microsoft.com/office/drawing/2014/main" id="{57899E87-7D0E-0613-FAE4-E3D30CC193F8}"/>
              </a:ext>
            </a:extLst>
          </p:cNvPr>
          <p:cNvPicPr>
            <a:picLocks noChangeAspect="1"/>
          </p:cNvPicPr>
          <p:nvPr/>
        </p:nvPicPr>
        <p:blipFill>
          <a:blip r:embed="rId3"/>
          <a:stretch>
            <a:fillRect/>
          </a:stretch>
        </p:blipFill>
        <p:spPr>
          <a:xfrm>
            <a:off x="7978373" y="145579"/>
            <a:ext cx="1106509" cy="1010194"/>
          </a:xfrm>
          <a:prstGeom prst="rect">
            <a:avLst/>
          </a:prstGeom>
        </p:spPr>
      </p:pic>
    </p:spTree>
    <p:extLst>
      <p:ext uri="{BB962C8B-B14F-4D97-AF65-F5344CB8AC3E}">
        <p14:creationId xmlns:p14="http://schemas.microsoft.com/office/powerpoint/2010/main" val="965278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04" y="419101"/>
            <a:ext cx="8594429" cy="1320800"/>
          </a:xfrm>
        </p:spPr>
        <p:txBody>
          <a:bodyPr/>
          <a:lstStyle/>
          <a:p>
            <a:r>
              <a:rPr lang="en-US" dirty="0"/>
              <a:t>Sample Presentation Format </a:t>
            </a:r>
          </a:p>
        </p:txBody>
      </p:sp>
      <p:sp>
        <p:nvSpPr>
          <p:cNvPr id="3" name="Content Placeholder 2"/>
          <p:cNvSpPr>
            <a:spLocks noGrp="1"/>
          </p:cNvSpPr>
          <p:nvPr>
            <p:ph idx="1"/>
          </p:nvPr>
        </p:nvSpPr>
        <p:spPr>
          <a:xfrm>
            <a:off x="691967" y="1113100"/>
            <a:ext cx="8594429" cy="5714999"/>
          </a:xfrm>
        </p:spPr>
        <p:txBody>
          <a:bodyPr>
            <a:normAutofit fontScale="92500" lnSpcReduction="10000"/>
          </a:bodyPr>
          <a:lstStyle/>
          <a:p>
            <a:pPr marL="0" indent="0">
              <a:spcBef>
                <a:spcPts val="0"/>
              </a:spcBef>
              <a:buNone/>
            </a:pPr>
            <a:r>
              <a:rPr lang="en-US" sz="2100" b="1" dirty="0">
                <a:solidFill>
                  <a:schemeClr val="tx1"/>
                </a:solidFill>
              </a:rPr>
              <a:t>Company Name / Logo at the top of each slide </a:t>
            </a:r>
            <a:r>
              <a:rPr lang="en-US" sz="2100" b="1" i="1" dirty="0">
                <a:solidFill>
                  <a:schemeClr val="tx1"/>
                </a:solidFill>
              </a:rPr>
              <a:t>(suggest 10-15 slides max)</a:t>
            </a:r>
          </a:p>
          <a:p>
            <a:pPr marL="0" indent="0">
              <a:spcBef>
                <a:spcPts val="0"/>
              </a:spcBef>
              <a:buNone/>
            </a:pPr>
            <a:endParaRPr lang="en-US" sz="2100" b="1" dirty="0">
              <a:solidFill>
                <a:schemeClr val="tx1"/>
              </a:solidFill>
            </a:endParaRPr>
          </a:p>
          <a:p>
            <a:pPr marL="342900" indent="-342900">
              <a:spcBef>
                <a:spcPts val="0"/>
              </a:spcBef>
              <a:buFont typeface="+mj-lt"/>
              <a:buAutoNum type="arabicPeriod"/>
            </a:pPr>
            <a:r>
              <a:rPr lang="en-US" sz="1800" b="1" dirty="0">
                <a:solidFill>
                  <a:schemeClr val="tx1"/>
                </a:solidFill>
              </a:rPr>
              <a:t>Mission and Purpose</a:t>
            </a:r>
          </a:p>
          <a:p>
            <a:pPr marL="342900" indent="-342900">
              <a:spcBef>
                <a:spcPts val="0"/>
              </a:spcBef>
              <a:buFont typeface="+mj-lt"/>
              <a:buAutoNum type="arabicPeriod"/>
            </a:pPr>
            <a:r>
              <a:rPr lang="en-US" sz="1800" b="1" dirty="0">
                <a:solidFill>
                  <a:schemeClr val="tx1"/>
                </a:solidFill>
              </a:rPr>
              <a:t>Business Model</a:t>
            </a:r>
          </a:p>
          <a:p>
            <a:pPr marL="342900" indent="-342900">
              <a:spcBef>
                <a:spcPts val="0"/>
              </a:spcBef>
              <a:buFont typeface="+mj-lt"/>
              <a:buAutoNum type="arabicPeriod"/>
            </a:pPr>
            <a:r>
              <a:rPr lang="en-US" b="1" dirty="0">
                <a:solidFill>
                  <a:schemeClr val="tx1"/>
                </a:solidFill>
              </a:rPr>
              <a:t>Product/Service</a:t>
            </a:r>
          </a:p>
          <a:p>
            <a:pPr marL="342900" indent="-342900">
              <a:spcBef>
                <a:spcPts val="0"/>
              </a:spcBef>
              <a:buFont typeface="+mj-lt"/>
              <a:buAutoNum type="arabicPeriod"/>
            </a:pPr>
            <a:r>
              <a:rPr lang="en-US" b="1" dirty="0">
                <a:solidFill>
                  <a:schemeClr val="tx1"/>
                </a:solidFill>
              </a:rPr>
              <a:t>Competitive Position</a:t>
            </a:r>
          </a:p>
          <a:p>
            <a:pPr marL="342900" indent="-342900">
              <a:spcBef>
                <a:spcPts val="0"/>
              </a:spcBef>
              <a:buFont typeface="+mj-lt"/>
              <a:buAutoNum type="arabicPeriod"/>
            </a:pPr>
            <a:r>
              <a:rPr lang="en-US" b="1" dirty="0">
                <a:solidFill>
                  <a:schemeClr val="tx1"/>
                </a:solidFill>
              </a:rPr>
              <a:t>Markets</a:t>
            </a:r>
          </a:p>
          <a:p>
            <a:pPr marL="342900" indent="-342900">
              <a:spcBef>
                <a:spcPts val="0"/>
              </a:spcBef>
              <a:buFont typeface="+mj-lt"/>
              <a:buAutoNum type="arabicPeriod"/>
            </a:pPr>
            <a:r>
              <a:rPr lang="en-US" b="1" dirty="0">
                <a:solidFill>
                  <a:schemeClr val="tx1"/>
                </a:solidFill>
              </a:rPr>
              <a:t>Customers</a:t>
            </a:r>
          </a:p>
          <a:p>
            <a:pPr marL="342900" indent="-342900">
              <a:spcBef>
                <a:spcPts val="0"/>
              </a:spcBef>
              <a:buFont typeface="+mj-lt"/>
              <a:buAutoNum type="arabicPeriod"/>
            </a:pPr>
            <a:r>
              <a:rPr lang="en-US" b="1" dirty="0">
                <a:solidFill>
                  <a:schemeClr val="tx1"/>
                </a:solidFill>
                <a:highlight>
                  <a:srgbClr val="FFFF00"/>
                </a:highlight>
              </a:rPr>
              <a:t>People</a:t>
            </a:r>
          </a:p>
          <a:p>
            <a:pPr lvl="1">
              <a:spcBef>
                <a:spcPts val="0"/>
              </a:spcBef>
              <a:buFont typeface="Wingdings" panose="05000000000000000000" pitchFamily="2" charset="2"/>
              <a:buChar char="Ø"/>
            </a:pPr>
            <a:r>
              <a:rPr lang="en-US" b="1" dirty="0">
                <a:solidFill>
                  <a:schemeClr val="tx1"/>
                </a:solidFill>
              </a:rPr>
              <a:t>Management team and relevant experience especially that which is related to start-ups</a:t>
            </a:r>
          </a:p>
          <a:p>
            <a:pPr lvl="1">
              <a:spcBef>
                <a:spcPts val="0"/>
              </a:spcBef>
              <a:buFont typeface="Wingdings" panose="05000000000000000000" pitchFamily="2" charset="2"/>
              <a:buChar char="Ø"/>
            </a:pPr>
            <a:r>
              <a:rPr lang="en-US" b="1" dirty="0">
                <a:solidFill>
                  <a:schemeClr val="tx1"/>
                </a:solidFill>
              </a:rPr>
              <a:t>Industry experience</a:t>
            </a:r>
          </a:p>
          <a:p>
            <a:pPr lvl="1">
              <a:spcBef>
                <a:spcPts val="0"/>
              </a:spcBef>
              <a:buFont typeface="Wingdings" panose="05000000000000000000" pitchFamily="2" charset="2"/>
              <a:buChar char="Ø"/>
            </a:pPr>
            <a:r>
              <a:rPr lang="en-US" b="1" dirty="0">
                <a:solidFill>
                  <a:schemeClr val="tx1"/>
                </a:solidFill>
              </a:rPr>
              <a:t>Other key people and advisors</a:t>
            </a:r>
          </a:p>
          <a:p>
            <a:pPr lvl="1">
              <a:spcBef>
                <a:spcPts val="0"/>
              </a:spcBef>
              <a:buFont typeface="Wingdings" panose="05000000000000000000" pitchFamily="2" charset="2"/>
              <a:buChar char="Ø"/>
            </a:pPr>
            <a:r>
              <a:rPr lang="en-US" b="1" dirty="0">
                <a:solidFill>
                  <a:schemeClr val="tx1"/>
                </a:solidFill>
              </a:rPr>
              <a:t>Number, mix and capabilities of employees</a:t>
            </a:r>
          </a:p>
          <a:p>
            <a:pPr marL="342900" indent="-342900">
              <a:spcBef>
                <a:spcPts val="0"/>
              </a:spcBef>
              <a:buFont typeface="+mj-lt"/>
              <a:buAutoNum type="arabicPeriod"/>
            </a:pPr>
            <a:r>
              <a:rPr lang="en-US" b="1" dirty="0">
                <a:solidFill>
                  <a:schemeClr val="tx1"/>
                </a:solidFill>
                <a:highlight>
                  <a:srgbClr val="FFFF00"/>
                </a:highlight>
              </a:rPr>
              <a:t>Financials</a:t>
            </a:r>
          </a:p>
          <a:p>
            <a:pPr lvl="1">
              <a:spcBef>
                <a:spcPts val="0"/>
              </a:spcBef>
              <a:buFont typeface="Wingdings" panose="05000000000000000000" pitchFamily="2" charset="2"/>
              <a:buChar char="Ø"/>
            </a:pPr>
            <a:r>
              <a:rPr lang="en-US" b="1" dirty="0">
                <a:solidFill>
                  <a:schemeClr val="tx1"/>
                </a:solidFill>
              </a:rPr>
              <a:t>Current sales/sales anticipated in 3 years, 5, 10 (pricing and volume)</a:t>
            </a:r>
          </a:p>
          <a:p>
            <a:pPr lvl="1">
              <a:spcBef>
                <a:spcPts val="0"/>
              </a:spcBef>
              <a:buFont typeface="Wingdings" panose="05000000000000000000" pitchFamily="2" charset="2"/>
              <a:buChar char="Ø"/>
            </a:pPr>
            <a:r>
              <a:rPr lang="en-US" b="1" dirty="0">
                <a:solidFill>
                  <a:schemeClr val="tx1"/>
                </a:solidFill>
              </a:rPr>
              <a:t>Margins</a:t>
            </a:r>
          </a:p>
          <a:p>
            <a:pPr lvl="1">
              <a:spcBef>
                <a:spcPts val="0"/>
              </a:spcBef>
              <a:buFont typeface="Wingdings" panose="05000000000000000000" pitchFamily="2" charset="2"/>
              <a:buChar char="Ø"/>
            </a:pPr>
            <a:r>
              <a:rPr lang="en-US" b="1" dirty="0">
                <a:solidFill>
                  <a:schemeClr val="tx1"/>
                </a:solidFill>
              </a:rPr>
              <a:t>Relative to financing needs</a:t>
            </a:r>
          </a:p>
          <a:p>
            <a:pPr lvl="2">
              <a:spcBef>
                <a:spcPts val="0"/>
              </a:spcBef>
              <a:buFont typeface="Wingdings" panose="05000000000000000000" pitchFamily="2" charset="2"/>
              <a:buChar char="Ø"/>
            </a:pPr>
            <a:r>
              <a:rPr lang="en-US" b="1" dirty="0">
                <a:solidFill>
                  <a:schemeClr val="tx1"/>
                </a:solidFill>
              </a:rPr>
              <a:t>How much is needed</a:t>
            </a:r>
          </a:p>
          <a:p>
            <a:pPr lvl="2">
              <a:spcBef>
                <a:spcPts val="0"/>
              </a:spcBef>
              <a:buFont typeface="Wingdings" panose="05000000000000000000" pitchFamily="2" charset="2"/>
              <a:buChar char="Ø"/>
            </a:pPr>
            <a:r>
              <a:rPr lang="en-US" b="1" dirty="0">
                <a:solidFill>
                  <a:schemeClr val="tx1"/>
                </a:solidFill>
              </a:rPr>
              <a:t>How will it be used</a:t>
            </a:r>
          </a:p>
          <a:p>
            <a:pPr lvl="2">
              <a:spcBef>
                <a:spcPts val="0"/>
              </a:spcBef>
              <a:buFont typeface="Wingdings" panose="05000000000000000000" pitchFamily="2" charset="2"/>
              <a:buChar char="Ø"/>
            </a:pPr>
            <a:r>
              <a:rPr lang="en-US" b="1" dirty="0">
                <a:solidFill>
                  <a:schemeClr val="tx1"/>
                </a:solidFill>
              </a:rPr>
              <a:t>How it will be repaid to investors and/or debtors (if applicable)</a:t>
            </a:r>
            <a:endParaRPr lang="en-US" sz="1601" dirty="0">
              <a:solidFill>
                <a:schemeClr val="tx1"/>
              </a:solidFill>
            </a:endParaRPr>
          </a:p>
          <a:p>
            <a:pPr marL="342900" indent="-342900">
              <a:spcBef>
                <a:spcPts val="0"/>
              </a:spcBef>
              <a:buFont typeface="+mj-lt"/>
              <a:buAutoNum type="arabicPeriod"/>
            </a:pPr>
            <a:r>
              <a:rPr lang="en-US" b="1" dirty="0">
                <a:solidFill>
                  <a:schemeClr val="tx1"/>
                </a:solidFill>
                <a:highlight>
                  <a:srgbClr val="FFFF00"/>
                </a:highlight>
              </a:rPr>
              <a:t>Achievements to date</a:t>
            </a:r>
          </a:p>
          <a:p>
            <a:pPr lvl="1">
              <a:spcBef>
                <a:spcPts val="0"/>
              </a:spcBef>
              <a:buFont typeface="Wingdings" panose="05000000000000000000" pitchFamily="2" charset="2"/>
              <a:buChar char="Ø"/>
            </a:pPr>
            <a:r>
              <a:rPr lang="en-US" b="1" dirty="0">
                <a:solidFill>
                  <a:schemeClr val="tx1"/>
                </a:solidFill>
              </a:rPr>
              <a:t>Important milestones</a:t>
            </a:r>
          </a:p>
          <a:p>
            <a:pPr lvl="1">
              <a:spcBef>
                <a:spcPts val="0"/>
              </a:spcBef>
              <a:buFont typeface="Wingdings" panose="05000000000000000000" pitchFamily="2" charset="2"/>
              <a:buChar char="Ø"/>
            </a:pPr>
            <a:r>
              <a:rPr lang="en-US" b="1" dirty="0">
                <a:solidFill>
                  <a:schemeClr val="tx1"/>
                </a:solidFill>
              </a:rPr>
              <a:t>Next Steps</a:t>
            </a:r>
            <a:endParaRPr lang="en-US" dirty="0">
              <a:solidFill>
                <a:schemeClr val="tx1"/>
              </a:solidFill>
            </a:endParaRPr>
          </a:p>
        </p:txBody>
      </p:sp>
      <p:sp>
        <p:nvSpPr>
          <p:cNvPr id="4" name="TextBox 3"/>
          <p:cNvSpPr txBox="1"/>
          <p:nvPr/>
        </p:nvSpPr>
        <p:spPr>
          <a:xfrm>
            <a:off x="6551612" y="1739901"/>
            <a:ext cx="3034549" cy="646331"/>
          </a:xfrm>
          <a:prstGeom prst="rect">
            <a:avLst/>
          </a:prstGeom>
          <a:noFill/>
        </p:spPr>
        <p:txBody>
          <a:bodyPr wrap="none" rtlCol="0">
            <a:spAutoFit/>
          </a:bodyPr>
          <a:lstStyle/>
          <a:p>
            <a:pPr algn="ctr"/>
            <a:r>
              <a:rPr lang="en-US" dirty="0">
                <a:solidFill>
                  <a:schemeClr val="accent1">
                    <a:lumMod val="50000"/>
                  </a:schemeClr>
                </a:solidFill>
              </a:rPr>
              <a:t>For more details </a:t>
            </a:r>
          </a:p>
          <a:p>
            <a:pPr algn="ctr"/>
            <a:r>
              <a:rPr lang="en-US" dirty="0">
                <a:solidFill>
                  <a:schemeClr val="accent1">
                    <a:lumMod val="50000"/>
                  </a:schemeClr>
                </a:solidFill>
              </a:rPr>
              <a:t>See Rulebook on NYBPC.org</a:t>
            </a:r>
          </a:p>
        </p:txBody>
      </p:sp>
      <p:pic>
        <p:nvPicPr>
          <p:cNvPr id="5" name="Picture 4">
            <a:extLst>
              <a:ext uri="{FF2B5EF4-FFF2-40B4-BE49-F238E27FC236}">
                <a16:creationId xmlns:a16="http://schemas.microsoft.com/office/drawing/2014/main" id="{3FB221F8-E24B-2A35-9619-8390C8C5D80F}"/>
              </a:ext>
            </a:extLst>
          </p:cNvPr>
          <p:cNvPicPr>
            <a:picLocks noChangeAspect="1"/>
          </p:cNvPicPr>
          <p:nvPr/>
        </p:nvPicPr>
        <p:blipFill>
          <a:blip r:embed="rId3"/>
          <a:stretch>
            <a:fillRect/>
          </a:stretch>
        </p:blipFill>
        <p:spPr>
          <a:xfrm>
            <a:off x="7694612" y="150135"/>
            <a:ext cx="1106509" cy="1010194"/>
          </a:xfrm>
          <a:prstGeom prst="rect">
            <a:avLst/>
          </a:prstGeom>
        </p:spPr>
      </p:pic>
    </p:spTree>
    <p:extLst>
      <p:ext uri="{BB962C8B-B14F-4D97-AF65-F5344CB8AC3E}">
        <p14:creationId xmlns:p14="http://schemas.microsoft.com/office/powerpoint/2010/main" val="720954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158" y="951131"/>
            <a:ext cx="8594429" cy="838200"/>
          </a:xfrm>
        </p:spPr>
        <p:txBody>
          <a:bodyPr/>
          <a:lstStyle/>
          <a:p>
            <a:r>
              <a:rPr lang="en-US" dirty="0"/>
              <a:t>Example Presentations</a:t>
            </a:r>
          </a:p>
        </p:txBody>
      </p:sp>
      <p:sp>
        <p:nvSpPr>
          <p:cNvPr id="3" name="Content Placeholder 2"/>
          <p:cNvSpPr>
            <a:spLocks noGrp="1"/>
          </p:cNvSpPr>
          <p:nvPr>
            <p:ph idx="1"/>
          </p:nvPr>
        </p:nvSpPr>
        <p:spPr>
          <a:xfrm>
            <a:off x="677158" y="1789331"/>
            <a:ext cx="8594429" cy="3849469"/>
          </a:xfrm>
        </p:spPr>
        <p:txBody>
          <a:bodyPr>
            <a:normAutofit/>
          </a:bodyPr>
          <a:lstStyle/>
          <a:p>
            <a:pPr algn="l"/>
            <a:r>
              <a:rPr lang="en-US" sz="1800" b="1" i="0" dirty="0">
                <a:solidFill>
                  <a:srgbClr val="242424"/>
                </a:solidFill>
                <a:effectLst/>
                <a:latin typeface="Calibri" panose="020F0502020204030204" pitchFamily="34" charset="0"/>
              </a:rPr>
              <a:t>From the 2022 NYBPC</a:t>
            </a:r>
          </a:p>
          <a:p>
            <a:pPr algn="l" fontAlgn="base">
              <a:buFont typeface="Arial" panose="020B0604020202020204" pitchFamily="34" charset="0"/>
              <a:buChar char="•"/>
            </a:pPr>
            <a:r>
              <a:rPr lang="en-US" sz="1800" b="0" i="0" u="sng" dirty="0" err="1">
                <a:solidFill>
                  <a:srgbClr val="0000FF"/>
                </a:solidFill>
                <a:effectLst/>
                <a:latin typeface="inherit"/>
                <a:hlinkClick r:id="rId3"/>
              </a:rPr>
              <a:t>Photonect</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Juniyali</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Nauriyal</a:t>
            </a:r>
            <a:r>
              <a:rPr lang="en-US" sz="1800" b="0" i="0" dirty="0">
                <a:solidFill>
                  <a:srgbClr val="000000"/>
                </a:solidFill>
                <a:effectLst/>
                <a:latin typeface="Calibri" panose="020F0502020204030204" pitchFamily="34" charset="0"/>
              </a:rPr>
              <a:t> and Sushant Kumar, University of Rochester (2022 Grand Prize)</a:t>
            </a:r>
          </a:p>
          <a:p>
            <a:pPr algn="l" fontAlgn="base">
              <a:buFont typeface="Arial" panose="020B0604020202020204" pitchFamily="34" charset="0"/>
              <a:buChar char="•"/>
            </a:pPr>
            <a:r>
              <a:rPr lang="en-US" sz="1800" b="0" i="0" u="sng" dirty="0">
                <a:solidFill>
                  <a:srgbClr val="0000FF"/>
                </a:solidFill>
                <a:effectLst/>
                <a:latin typeface="inherit"/>
                <a:hlinkClick r:id="rId4"/>
              </a:rPr>
              <a:t>Step2,3 LLC</a:t>
            </a:r>
            <a:r>
              <a:rPr lang="en-US" sz="1800" b="0" i="0" dirty="0">
                <a:solidFill>
                  <a:srgbClr val="000000"/>
                </a:solidFill>
                <a:effectLst/>
                <a:latin typeface="Calibri" panose="020F0502020204030204" pitchFamily="34" charset="0"/>
              </a:rPr>
              <a:t>: Shannon Sincere Dawson, SUNY at Purchase College (2022 GRYT Health Award)</a:t>
            </a:r>
          </a:p>
          <a:p>
            <a:pPr algn="l" fontAlgn="base">
              <a:buFont typeface="Arial" panose="020B0604020202020204" pitchFamily="34" charset="0"/>
              <a:buChar char="•"/>
            </a:pPr>
            <a:r>
              <a:rPr lang="en-US" sz="1800" b="0" i="0" u="sng" dirty="0">
                <a:solidFill>
                  <a:srgbClr val="0000FF"/>
                </a:solidFill>
                <a:effectLst/>
                <a:latin typeface="inherit"/>
                <a:hlinkClick r:id="rId5"/>
              </a:rPr>
              <a:t>Bio-Spire</a:t>
            </a:r>
            <a:r>
              <a:rPr lang="en-US" sz="1800" b="0" i="0" dirty="0">
                <a:solidFill>
                  <a:srgbClr val="000000"/>
                </a:solidFill>
                <a:effectLst/>
                <a:latin typeface="Calibri" panose="020F0502020204030204" pitchFamily="34" charset="0"/>
              </a:rPr>
              <a:t>: Tiana  Salomon, University of Rochester (2022 1st Place Track Winner)</a:t>
            </a:r>
          </a:p>
          <a:p>
            <a:pPr algn="l"/>
            <a:endParaRPr lang="en-US" sz="1800" b="0" i="0" dirty="0">
              <a:solidFill>
                <a:srgbClr val="242424"/>
              </a:solidFill>
              <a:effectLst/>
              <a:latin typeface="Calibri" panose="020F0502020204030204" pitchFamily="34" charset="0"/>
            </a:endParaRPr>
          </a:p>
          <a:p>
            <a:pPr algn="l"/>
            <a:r>
              <a:rPr lang="en-US" sz="1800" b="1" i="0" dirty="0">
                <a:solidFill>
                  <a:srgbClr val="242424"/>
                </a:solidFill>
                <a:effectLst/>
                <a:latin typeface="Calibri" panose="020F0502020204030204" pitchFamily="34" charset="0"/>
              </a:rPr>
              <a:t>From the 2020 MHRBPC</a:t>
            </a:r>
          </a:p>
          <a:p>
            <a:pPr algn="l">
              <a:buFont typeface="Arial" panose="020B0604020202020204" pitchFamily="34" charset="0"/>
              <a:buChar char="•"/>
            </a:pPr>
            <a:r>
              <a:rPr lang="en-US" sz="1800" b="0" i="0" u="sng" dirty="0" err="1">
                <a:solidFill>
                  <a:srgbClr val="0000FF"/>
                </a:solidFill>
                <a:effectLst/>
                <a:latin typeface="Calibri" panose="020F0502020204030204" pitchFamily="34" charset="0"/>
                <a:hlinkClick r:id="rId6"/>
              </a:rPr>
              <a:t>NightCap</a:t>
            </a:r>
            <a:r>
              <a:rPr lang="en-US" sz="1800" b="0" i="0" dirty="0">
                <a:solidFill>
                  <a:srgbClr val="242424"/>
                </a:solidFill>
                <a:effectLst/>
                <a:latin typeface="Calibri" panose="020F0502020204030204" pitchFamily="34" charset="0"/>
              </a:rPr>
              <a:t> Christina Bryde, MHRBPC (2020 MHRBPC 1st Place AgTech and Food Track Winner, and NYBPC 2nd Place AgTech and Food Track Winner)  </a:t>
            </a:r>
          </a:p>
          <a:p>
            <a:endParaRPr lang="en-US" dirty="0"/>
          </a:p>
        </p:txBody>
      </p:sp>
      <p:sp>
        <p:nvSpPr>
          <p:cNvPr id="5" name="TextBox 4"/>
          <p:cNvSpPr txBox="1"/>
          <p:nvPr/>
        </p:nvSpPr>
        <p:spPr>
          <a:xfrm>
            <a:off x="4341812" y="349092"/>
            <a:ext cx="3034549" cy="646331"/>
          </a:xfrm>
          <a:prstGeom prst="rect">
            <a:avLst/>
          </a:prstGeom>
          <a:noFill/>
        </p:spPr>
        <p:txBody>
          <a:bodyPr wrap="none" rtlCol="0">
            <a:spAutoFit/>
          </a:bodyPr>
          <a:lstStyle/>
          <a:p>
            <a:pPr algn="ctr"/>
            <a:r>
              <a:rPr lang="en-US" dirty="0">
                <a:solidFill>
                  <a:schemeClr val="accent1">
                    <a:lumMod val="50000"/>
                  </a:schemeClr>
                </a:solidFill>
              </a:rPr>
              <a:t>For more details </a:t>
            </a:r>
          </a:p>
          <a:p>
            <a:pPr algn="ctr"/>
            <a:r>
              <a:rPr lang="en-US" dirty="0">
                <a:solidFill>
                  <a:schemeClr val="accent1">
                    <a:lumMod val="50000"/>
                  </a:schemeClr>
                </a:solidFill>
              </a:rPr>
              <a:t>See Rulebook on NYBPC.org</a:t>
            </a:r>
          </a:p>
        </p:txBody>
      </p:sp>
      <p:pic>
        <p:nvPicPr>
          <p:cNvPr id="4" name="Picture 3">
            <a:extLst>
              <a:ext uri="{FF2B5EF4-FFF2-40B4-BE49-F238E27FC236}">
                <a16:creationId xmlns:a16="http://schemas.microsoft.com/office/drawing/2014/main" id="{CED3EE2F-F89D-0B3C-B302-D6C904B3DFB4}"/>
              </a:ext>
            </a:extLst>
          </p:cNvPr>
          <p:cNvPicPr>
            <a:picLocks noChangeAspect="1"/>
          </p:cNvPicPr>
          <p:nvPr/>
        </p:nvPicPr>
        <p:blipFill>
          <a:blip r:embed="rId7"/>
          <a:stretch>
            <a:fillRect/>
          </a:stretch>
        </p:blipFill>
        <p:spPr>
          <a:xfrm>
            <a:off x="7694612" y="150135"/>
            <a:ext cx="1106509" cy="1010194"/>
          </a:xfrm>
          <a:prstGeom prst="rect">
            <a:avLst/>
          </a:prstGeom>
        </p:spPr>
      </p:pic>
    </p:spTree>
    <p:extLst>
      <p:ext uri="{BB962C8B-B14F-4D97-AF65-F5344CB8AC3E}">
        <p14:creationId xmlns:p14="http://schemas.microsoft.com/office/powerpoint/2010/main" val="3361806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solidFill>
                  <a:schemeClr val="accent2"/>
                </a:solidFill>
              </a:rPr>
              <a:t>Prizes</a:t>
            </a:r>
          </a:p>
        </p:txBody>
      </p:sp>
      <p:pic>
        <p:nvPicPr>
          <p:cNvPr id="2050" name="Picture 2" descr="https://lh3.googleusercontent.com/TxiCL_nZIwdGtfxcAD6XQz1yrht6fa6GeRG8x-1Y2z8z7lUuZZ-j6EqWRl8cdd7Nt1PExQThc2tQo-05rDVbSbuMEJtgdK9A9ERpbJeSGx75318Y0DUk_f5n2CoPws9bLoVZd5PD-LETY7ZdD9QjEqMhws68Ak1FknZV_9Rnq3hmY5AziSVzeqyrERmnQ1RtLYiovYYO9u0zqNTQicvuP39n8KJ0Po7Z2xoDIoD_HibRjGu4FzDRhN-ne3egT3qao7-dJl9k8QHawm-zV8ygzsHO1ik7dG1C_tE3mxFB-_AVMWg7uQeYc5NFTcZUPYkiJXG-5LFVoNHD-cPF6qs9LI1Gol1ZgAWRM6WhCmkmJdGfs0wst-NxcEftsSBYafHIS3G8_GDp5J3Dtqm9PH-8aVAqYCHboVPGv72Y82iwdzqo1EaSJi8bvNJzbVBI4fJ71VGIAjOEV6GjO-rvzzkIL2gNG3kMz794-Km5SfQadf4kTGG9dpeRACE9Lgy_eGCMHxSDFg03LhAMWXT9y39EhPzmY3wB5bmfGT27Svi9m0VlnEDvrtQWFDrDOcBaEtffeZP9A9MVfPL5ijMu5IVBjL6Oce_WwJ4BDC8R96fIQFaVKkQoLiTI81LMc3XUIVfS9SPagzZQhcGJWN2XabVDLTH2iciUaqAJwpgTAB0kT5s2dmxoI4j8fXtXimHO5wr-7IClmGMkriV5MHQ8UQ=w1744-h1121-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4372" y="4821878"/>
            <a:ext cx="2796440" cy="17974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7159" y="1270000"/>
            <a:ext cx="9227254" cy="3416320"/>
          </a:xfrm>
          <a:prstGeom prst="rect">
            <a:avLst/>
          </a:prstGeom>
          <a:noFill/>
        </p:spPr>
        <p:txBody>
          <a:bodyPr wrap="square" rtlCol="0">
            <a:spAutoFit/>
          </a:bodyPr>
          <a:lstStyle/>
          <a:p>
            <a:pPr marL="342900" indent="-342900">
              <a:buFont typeface="Wingdings" panose="05000000000000000000" pitchFamily="2" charset="2"/>
              <a:buChar char="Ø"/>
            </a:pPr>
            <a:r>
              <a:rPr lang="en-US" dirty="0"/>
              <a:t>Depending on 2023 NYBPC sponsorship, Prize Money may be awarded at the regional competition to the</a:t>
            </a:r>
            <a:r>
              <a:rPr lang="en-US" b="1" dirty="0"/>
              <a:t> top two teams </a:t>
            </a:r>
            <a:r>
              <a:rPr lang="en-US" dirty="0"/>
              <a:t>from each track. </a:t>
            </a:r>
            <a:r>
              <a:rPr lang="en-US" b="1" dirty="0"/>
              <a:t>To be announced at Marist College on March 31, 2023.</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A maximum of two teams from each of the tracks from each region will be invited to the statewide final competition hosted over 3 rounds, between </a:t>
            </a:r>
            <a:r>
              <a:rPr lang="en-US" b="1" dirty="0"/>
              <a:t>April  18 – 27, 2023</a:t>
            </a:r>
            <a:r>
              <a:rPr lang="en-US" dirty="0"/>
              <a:t>, with the Grand Finale Celebration on </a:t>
            </a:r>
            <a:r>
              <a:rPr lang="en-US" b="1" dirty="0"/>
              <a:t>April 27, 2023, in Syracuse, NY</a:t>
            </a:r>
            <a:r>
              <a:rPr lang="en-US" dirty="0"/>
              <a:t>. </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What’s up for grabs at the state level?</a:t>
            </a:r>
          </a:p>
          <a:p>
            <a:pPr marL="800100" lvl="1" indent="-342900">
              <a:buFont typeface="Wingdings" panose="05000000000000000000" pitchFamily="2" charset="2"/>
              <a:buChar char="Ø"/>
            </a:pPr>
            <a:r>
              <a:rPr lang="en-US" dirty="0"/>
              <a:t>In past years there was over $500,000 in cash and in-kind prizes</a:t>
            </a:r>
          </a:p>
          <a:p>
            <a:pPr marL="800100" lvl="1" indent="-342900">
              <a:buFont typeface="Wingdings" panose="05000000000000000000" pitchFamily="2" charset="2"/>
              <a:buChar char="Ø"/>
            </a:pPr>
            <a:r>
              <a:rPr lang="en-US" dirty="0"/>
              <a:t>Past grand prize-winning teams have taken home over $100K in cash and in-kind services.  </a:t>
            </a:r>
            <a:r>
              <a:rPr lang="en-US" b="1" dirty="0"/>
              <a:t>2023 Grand Prize Team will receive $30,000!</a:t>
            </a:r>
          </a:p>
        </p:txBody>
      </p:sp>
      <p:pic>
        <p:nvPicPr>
          <p:cNvPr id="2" name="Picture 1">
            <a:extLst>
              <a:ext uri="{FF2B5EF4-FFF2-40B4-BE49-F238E27FC236}">
                <a16:creationId xmlns:a16="http://schemas.microsoft.com/office/drawing/2014/main" id="{B693B008-601B-FA79-6563-854572730CDB}"/>
              </a:ext>
            </a:extLst>
          </p:cNvPr>
          <p:cNvPicPr>
            <a:picLocks noChangeAspect="1"/>
          </p:cNvPicPr>
          <p:nvPr/>
        </p:nvPicPr>
        <p:blipFill>
          <a:blip r:embed="rId4"/>
          <a:stretch>
            <a:fillRect/>
          </a:stretch>
        </p:blipFill>
        <p:spPr>
          <a:xfrm>
            <a:off x="7694612" y="150135"/>
            <a:ext cx="1106509" cy="1010194"/>
          </a:xfrm>
          <a:prstGeom prst="rect">
            <a:avLst/>
          </a:prstGeom>
        </p:spPr>
      </p:pic>
    </p:spTree>
    <p:extLst>
      <p:ext uri="{BB962C8B-B14F-4D97-AF65-F5344CB8AC3E}">
        <p14:creationId xmlns:p14="http://schemas.microsoft.com/office/powerpoint/2010/main" val="996217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xplosion 1 12"/>
          <p:cNvSpPr/>
          <p:nvPr/>
        </p:nvSpPr>
        <p:spPr>
          <a:xfrm>
            <a:off x="9142412" y="2743200"/>
            <a:ext cx="1982248" cy="1515661"/>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Subject to change</a:t>
            </a:r>
          </a:p>
        </p:txBody>
      </p:sp>
      <p:sp>
        <p:nvSpPr>
          <p:cNvPr id="2" name="Title 1"/>
          <p:cNvSpPr>
            <a:spLocks noGrp="1"/>
          </p:cNvSpPr>
          <p:nvPr>
            <p:ph type="title"/>
          </p:nvPr>
        </p:nvSpPr>
        <p:spPr>
          <a:xfrm>
            <a:off x="1598612" y="410634"/>
            <a:ext cx="6248400" cy="656168"/>
          </a:xfrm>
        </p:spPr>
        <p:txBody>
          <a:bodyPr>
            <a:normAutofit fontScale="90000"/>
          </a:bodyPr>
          <a:lstStyle/>
          <a:p>
            <a:r>
              <a:rPr lang="en-US" dirty="0">
                <a:solidFill>
                  <a:schemeClr val="accent2"/>
                </a:solidFill>
              </a:rPr>
              <a:t>2023 MHRBPC &amp; NYBPC Timeline</a:t>
            </a:r>
          </a:p>
        </p:txBody>
      </p:sp>
      <p:pic>
        <p:nvPicPr>
          <p:cNvPr id="3" name="Picture 2">
            <a:extLst>
              <a:ext uri="{FF2B5EF4-FFF2-40B4-BE49-F238E27FC236}">
                <a16:creationId xmlns:a16="http://schemas.microsoft.com/office/drawing/2014/main" id="{CB30E60D-D0E4-4248-BAFA-A14A6014931F}"/>
              </a:ext>
            </a:extLst>
          </p:cNvPr>
          <p:cNvPicPr>
            <a:picLocks noChangeAspect="1"/>
          </p:cNvPicPr>
          <p:nvPr/>
        </p:nvPicPr>
        <p:blipFill>
          <a:blip r:embed="rId3"/>
          <a:stretch>
            <a:fillRect/>
          </a:stretch>
        </p:blipFill>
        <p:spPr>
          <a:xfrm>
            <a:off x="227012" y="377313"/>
            <a:ext cx="1106509" cy="1010194"/>
          </a:xfrm>
          <a:prstGeom prst="rect">
            <a:avLst/>
          </a:prstGeom>
        </p:spPr>
      </p:pic>
      <p:pic>
        <p:nvPicPr>
          <p:cNvPr id="6" name="Picture 5">
            <a:extLst>
              <a:ext uri="{FF2B5EF4-FFF2-40B4-BE49-F238E27FC236}">
                <a16:creationId xmlns:a16="http://schemas.microsoft.com/office/drawing/2014/main" id="{E4617953-3881-E807-C8BC-B7A76A46EEE6}"/>
              </a:ext>
            </a:extLst>
          </p:cNvPr>
          <p:cNvPicPr>
            <a:picLocks noChangeAspect="1"/>
          </p:cNvPicPr>
          <p:nvPr/>
        </p:nvPicPr>
        <p:blipFill>
          <a:blip r:embed="rId4"/>
          <a:stretch>
            <a:fillRect/>
          </a:stretch>
        </p:blipFill>
        <p:spPr>
          <a:xfrm>
            <a:off x="780266" y="1385330"/>
            <a:ext cx="8421246" cy="5062036"/>
          </a:xfrm>
          <a:prstGeom prst="rect">
            <a:avLst/>
          </a:prstGeom>
        </p:spPr>
      </p:pic>
    </p:spTree>
    <p:extLst>
      <p:ext uri="{BB962C8B-B14F-4D97-AF65-F5344CB8AC3E}">
        <p14:creationId xmlns:p14="http://schemas.microsoft.com/office/powerpoint/2010/main" val="1068607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2521654" cy="609600"/>
          </a:xfrm>
        </p:spPr>
        <p:txBody>
          <a:bodyPr>
            <a:normAutofit fontScale="90000"/>
          </a:bodyPr>
          <a:lstStyle/>
          <a:p>
            <a:r>
              <a:rPr lang="en-US" dirty="0">
                <a:solidFill>
                  <a:schemeClr val="accent2"/>
                </a:solidFill>
              </a:rPr>
              <a:t>APPLYING</a:t>
            </a:r>
          </a:p>
        </p:txBody>
      </p:sp>
      <p:sp>
        <p:nvSpPr>
          <p:cNvPr id="3" name="TextBox 2"/>
          <p:cNvSpPr txBox="1"/>
          <p:nvPr/>
        </p:nvSpPr>
        <p:spPr>
          <a:xfrm>
            <a:off x="303212" y="1177746"/>
            <a:ext cx="10515600" cy="4924425"/>
          </a:xfrm>
          <a:prstGeom prst="rect">
            <a:avLst/>
          </a:prstGeom>
          <a:noFill/>
        </p:spPr>
        <p:txBody>
          <a:bodyPr wrap="square" rtlCol="0">
            <a:spAutoFit/>
          </a:bodyPr>
          <a:lstStyle/>
          <a:p>
            <a:pPr>
              <a:spcBef>
                <a:spcPts val="600"/>
              </a:spcBef>
            </a:pPr>
            <a:r>
              <a:rPr lang="en-US" sz="2800" b="1" dirty="0"/>
              <a:t>Student Online Application </a:t>
            </a:r>
          </a:p>
          <a:p>
            <a:pPr marL="285750" indent="-285750">
              <a:spcBef>
                <a:spcPts val="600"/>
              </a:spcBef>
              <a:buFont typeface="Arial" panose="020B0604020202020204" pitchFamily="34" charset="0"/>
              <a:buChar char="•"/>
            </a:pPr>
            <a:r>
              <a:rPr lang="en-US" sz="2800" dirty="0"/>
              <a:t>Opens: </a:t>
            </a:r>
            <a:r>
              <a:rPr lang="en-US" sz="2800" dirty="0">
                <a:solidFill>
                  <a:schemeClr val="accent2"/>
                </a:solidFill>
              </a:rPr>
              <a:t>January 2023</a:t>
            </a:r>
          </a:p>
          <a:p>
            <a:pPr marL="285750" indent="-285750">
              <a:spcBef>
                <a:spcPts val="600"/>
              </a:spcBef>
              <a:buFont typeface="Arial" panose="020B0604020202020204" pitchFamily="34" charset="0"/>
              <a:buChar char="•"/>
            </a:pPr>
            <a:r>
              <a:rPr lang="en-US" sz="2800" dirty="0"/>
              <a:t>Deadline: </a:t>
            </a:r>
            <a:r>
              <a:rPr lang="en-US" sz="2800" b="1" dirty="0">
                <a:solidFill>
                  <a:schemeClr val="accent2"/>
                </a:solidFill>
              </a:rPr>
              <a:t>March 1, 2023</a:t>
            </a:r>
          </a:p>
          <a:p>
            <a:pPr marL="285750" indent="-285750">
              <a:spcBef>
                <a:spcPts val="600"/>
              </a:spcBef>
              <a:buFont typeface="Arial" panose="020B0604020202020204" pitchFamily="34" charset="0"/>
              <a:buChar char="•"/>
            </a:pPr>
            <a:r>
              <a:rPr lang="en-US" sz="2800" dirty="0"/>
              <a:t>Check the website for the link to apply </a:t>
            </a:r>
            <a:r>
              <a:rPr lang="en-US" dirty="0"/>
              <a:t>(must apply to participate)</a:t>
            </a:r>
          </a:p>
          <a:p>
            <a:pPr marL="285750" indent="-285750">
              <a:spcBef>
                <a:spcPts val="600"/>
              </a:spcBef>
              <a:buFont typeface="Arial" panose="020B0604020202020204" pitchFamily="34" charset="0"/>
              <a:buChar char="•"/>
            </a:pPr>
            <a:endParaRPr lang="en-US" sz="1000" dirty="0"/>
          </a:p>
          <a:p>
            <a:pPr>
              <a:spcBef>
                <a:spcPts val="600"/>
              </a:spcBef>
            </a:pPr>
            <a:r>
              <a:rPr lang="en-US" sz="2800" b="1" dirty="0"/>
              <a:t>Student Executive Summary, Slide Deck and Video Submission</a:t>
            </a:r>
          </a:p>
          <a:p>
            <a:pPr marL="285750" indent="-285750">
              <a:spcBef>
                <a:spcPts val="600"/>
              </a:spcBef>
              <a:buFont typeface="Arial" panose="020B0604020202020204" pitchFamily="34" charset="0"/>
              <a:buChar char="•"/>
            </a:pPr>
            <a:r>
              <a:rPr lang="en-US" sz="2800" dirty="0"/>
              <a:t>Deadline: </a:t>
            </a:r>
            <a:r>
              <a:rPr lang="en-US" sz="2800" b="1" dirty="0">
                <a:solidFill>
                  <a:schemeClr val="accent2"/>
                </a:solidFill>
              </a:rPr>
              <a:t>March 23, 2023</a:t>
            </a:r>
          </a:p>
          <a:p>
            <a:pPr marL="285750" indent="-285750">
              <a:buFont typeface="Arial" panose="020B0604020202020204" pitchFamily="34" charset="0"/>
              <a:buChar char="•"/>
            </a:pPr>
            <a:r>
              <a:rPr lang="en-US" sz="2800" dirty="0"/>
              <a:t>Submissions loaded on RebelBase platform </a:t>
            </a:r>
            <a:endParaRPr lang="en-US" sz="1400" dirty="0"/>
          </a:p>
          <a:p>
            <a:pPr lvl="1"/>
            <a:r>
              <a:rPr lang="en-US" sz="1400" dirty="0"/>
              <a:t>(students receive sign-in information for RebelBase after competing application) </a:t>
            </a:r>
            <a:endParaRPr lang="en-US" sz="1400" b="1" dirty="0">
              <a:solidFill>
                <a:schemeClr val="accent2"/>
              </a:solidFill>
            </a:endParaRPr>
          </a:p>
          <a:p>
            <a:pPr>
              <a:spcBef>
                <a:spcPts val="600"/>
              </a:spcBef>
            </a:pPr>
            <a:endParaRPr lang="en-US" sz="3600" dirty="0"/>
          </a:p>
          <a:p>
            <a:pPr>
              <a:spcBef>
                <a:spcPts val="600"/>
              </a:spcBef>
            </a:pPr>
            <a:r>
              <a:rPr lang="en-US" dirty="0"/>
              <a:t>        				</a:t>
            </a:r>
            <a:endParaRPr lang="en-US" sz="3600" dirty="0"/>
          </a:p>
        </p:txBody>
      </p:sp>
      <p:sp>
        <p:nvSpPr>
          <p:cNvPr id="7" name="TextBox 6"/>
          <p:cNvSpPr txBox="1"/>
          <p:nvPr/>
        </p:nvSpPr>
        <p:spPr>
          <a:xfrm>
            <a:off x="1159555" y="5086509"/>
            <a:ext cx="7686610" cy="1446550"/>
          </a:xfrm>
          <a:prstGeom prst="rect">
            <a:avLst/>
          </a:prstGeom>
          <a:noFill/>
        </p:spPr>
        <p:txBody>
          <a:bodyPr wrap="square" rtlCol="0">
            <a:spAutoFit/>
          </a:bodyPr>
          <a:lstStyle/>
          <a:p>
            <a:pPr algn="ctr"/>
            <a:r>
              <a:rPr lang="en-US" dirty="0"/>
              <a:t>MHRBPC: </a:t>
            </a:r>
            <a:r>
              <a:rPr lang="en-US" u="sng" dirty="0">
                <a:solidFill>
                  <a:schemeClr val="tx1">
                    <a:lumMod val="85000"/>
                    <a:lumOff val="15000"/>
                  </a:schemeClr>
                </a:solidFill>
                <a:hlinkClick r:id="rId3"/>
              </a:rPr>
              <a:t>http://bit.ly/2PY75zO</a:t>
            </a:r>
            <a:r>
              <a:rPr lang="en-US" u="sng" dirty="0">
                <a:solidFill>
                  <a:schemeClr val="tx1">
                    <a:lumMod val="85000"/>
                    <a:lumOff val="15000"/>
                  </a:schemeClr>
                </a:solidFill>
              </a:rPr>
              <a:t> </a:t>
            </a:r>
          </a:p>
          <a:p>
            <a:pPr algn="ctr"/>
            <a:endParaRPr lang="en-US" sz="800" u="sng" dirty="0">
              <a:solidFill>
                <a:schemeClr val="tx1">
                  <a:lumMod val="85000"/>
                  <a:lumOff val="15000"/>
                </a:schemeClr>
              </a:solidFill>
            </a:endParaRPr>
          </a:p>
          <a:p>
            <a:pPr algn="ctr"/>
            <a:r>
              <a:rPr lang="en-US" dirty="0">
                <a:hlinkClick r:id="rId4"/>
              </a:rPr>
              <a:t>https://www.marist.edu/computer-science-math/mid-hudson-regional-business-plan-competition</a:t>
            </a:r>
            <a:endParaRPr lang="en-US" dirty="0"/>
          </a:p>
          <a:p>
            <a:pPr algn="ctr"/>
            <a:endParaRPr lang="en-US" sz="800" dirty="0"/>
          </a:p>
          <a:p>
            <a:pPr algn="ctr"/>
            <a:r>
              <a:rPr lang="en-US" dirty="0"/>
              <a:t>NY state: </a:t>
            </a:r>
            <a:r>
              <a:rPr lang="en-US" u="sng" dirty="0">
                <a:hlinkClick r:id="rId5"/>
              </a:rPr>
              <a:t>https://www.nybpc.org/</a:t>
            </a:r>
            <a:endParaRPr lang="en-US" u="sng" dirty="0">
              <a:solidFill>
                <a:schemeClr val="tx1">
                  <a:lumMod val="85000"/>
                  <a:lumOff val="15000"/>
                </a:schemeClr>
              </a:solidFill>
            </a:endParaRPr>
          </a:p>
        </p:txBody>
      </p:sp>
      <p:pic>
        <p:nvPicPr>
          <p:cNvPr id="5" name="Picture 4">
            <a:extLst>
              <a:ext uri="{FF2B5EF4-FFF2-40B4-BE49-F238E27FC236}">
                <a16:creationId xmlns:a16="http://schemas.microsoft.com/office/drawing/2014/main" id="{47C64599-CEE9-AB3E-28E3-96B8C8849453}"/>
              </a:ext>
            </a:extLst>
          </p:cNvPr>
          <p:cNvPicPr>
            <a:picLocks noChangeAspect="1"/>
          </p:cNvPicPr>
          <p:nvPr/>
        </p:nvPicPr>
        <p:blipFill>
          <a:blip r:embed="rId6"/>
          <a:stretch>
            <a:fillRect/>
          </a:stretch>
        </p:blipFill>
        <p:spPr>
          <a:xfrm>
            <a:off x="7694612" y="150135"/>
            <a:ext cx="1106509" cy="1010194"/>
          </a:xfrm>
          <a:prstGeom prst="rect">
            <a:avLst/>
          </a:prstGeom>
        </p:spPr>
      </p:pic>
    </p:spTree>
    <p:extLst>
      <p:ext uri="{BB962C8B-B14F-4D97-AF65-F5344CB8AC3E}">
        <p14:creationId xmlns:p14="http://schemas.microsoft.com/office/powerpoint/2010/main" val="14099758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0412" y="764373"/>
            <a:ext cx="7543800" cy="618548"/>
          </a:xfrm>
          <a:prstGeom prst="rect">
            <a:avLst/>
          </a:prstGeom>
        </p:spPr>
        <p:txBody>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l"/>
            <a:r>
              <a:rPr lang="en-US" dirty="0">
                <a:solidFill>
                  <a:schemeClr val="accent2">
                    <a:lumMod val="75000"/>
                  </a:schemeClr>
                </a:solidFill>
                <a:latin typeface="Calibri" panose="020F0502020204030204" pitchFamily="34" charset="0"/>
                <a:cs typeface="Calibri" panose="020F0502020204030204" pitchFamily="34" charset="0"/>
              </a:rPr>
              <a:t>Guest Speakers</a:t>
            </a:r>
          </a:p>
        </p:txBody>
      </p:sp>
      <p:sp>
        <p:nvSpPr>
          <p:cNvPr id="7" name="TextBox 6"/>
          <p:cNvSpPr txBox="1"/>
          <p:nvPr/>
        </p:nvSpPr>
        <p:spPr>
          <a:xfrm>
            <a:off x="873294" y="4341458"/>
            <a:ext cx="4916318" cy="2339102"/>
          </a:xfrm>
          <a:prstGeom prst="rect">
            <a:avLst/>
          </a:prstGeom>
          <a:noFill/>
        </p:spPr>
        <p:txBody>
          <a:bodyPr wrap="square" rtlCol="0">
            <a:spAutoFit/>
          </a:bodyPr>
          <a:lstStyle/>
          <a:p>
            <a:r>
              <a:rPr lang="en-US" sz="2000" b="1" dirty="0"/>
              <a:t>Alejandro Crawford</a:t>
            </a:r>
          </a:p>
          <a:p>
            <a:r>
              <a:rPr lang="en-US" dirty="0"/>
              <a:t>CEO</a:t>
            </a:r>
          </a:p>
          <a:p>
            <a:r>
              <a:rPr lang="en-US" b="1" dirty="0"/>
              <a:t>RebelBase</a:t>
            </a:r>
          </a:p>
          <a:p>
            <a:r>
              <a:rPr lang="en-US" b="1" dirty="0"/>
              <a:t>and</a:t>
            </a:r>
          </a:p>
          <a:p>
            <a:pPr algn="l" fontAlgn="auto"/>
            <a:r>
              <a:rPr lang="en-US" b="0" i="0" dirty="0">
                <a:effectLst/>
                <a:latin typeface="-apple-system"/>
              </a:rPr>
              <a:t>Clinical Professor of Entrepreneurship, MBA in Sustainability Clinical Professor of Entrepreneurship, MBA in Sustainability</a:t>
            </a:r>
          </a:p>
          <a:p>
            <a:r>
              <a:rPr lang="en-US" b="1" i="0" dirty="0">
                <a:effectLst/>
                <a:latin typeface="-apple-system"/>
              </a:rPr>
              <a:t>Bard College</a:t>
            </a:r>
            <a:r>
              <a:rPr lang="en-US" b="1" dirty="0"/>
              <a:t>  </a:t>
            </a:r>
            <a:endParaRPr lang="en-US" dirty="0"/>
          </a:p>
        </p:txBody>
      </p:sp>
      <p:pic>
        <p:nvPicPr>
          <p:cNvPr id="3" name="Picture 2" descr="rebelbase logo">
            <a:extLst>
              <a:ext uri="{FF2B5EF4-FFF2-40B4-BE49-F238E27FC236}">
                <a16:creationId xmlns:a16="http://schemas.microsoft.com/office/drawing/2014/main" id="{349AEF4E-737F-E5BB-A23B-57B5851692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800" y="3923079"/>
            <a:ext cx="1503532" cy="232569"/>
          </a:xfrm>
          <a:prstGeom prst="rect">
            <a:avLst/>
          </a:prstGeom>
          <a:noFill/>
          <a:ln>
            <a:noFill/>
          </a:ln>
        </p:spPr>
      </p:pic>
      <p:pic>
        <p:nvPicPr>
          <p:cNvPr id="4" name="Picture 3">
            <a:extLst>
              <a:ext uri="{FF2B5EF4-FFF2-40B4-BE49-F238E27FC236}">
                <a16:creationId xmlns:a16="http://schemas.microsoft.com/office/drawing/2014/main" id="{72195D9F-C723-7625-4614-7A9F8CB9C3F2}"/>
              </a:ext>
            </a:extLst>
          </p:cNvPr>
          <p:cNvPicPr>
            <a:picLocks noChangeAspect="1"/>
          </p:cNvPicPr>
          <p:nvPr/>
        </p:nvPicPr>
        <p:blipFill>
          <a:blip r:embed="rId4"/>
          <a:stretch>
            <a:fillRect/>
          </a:stretch>
        </p:blipFill>
        <p:spPr>
          <a:xfrm>
            <a:off x="8151812" y="157195"/>
            <a:ext cx="1106318" cy="1010019"/>
          </a:xfrm>
          <a:prstGeom prst="rect">
            <a:avLst/>
          </a:prstGeom>
        </p:spPr>
      </p:pic>
      <p:pic>
        <p:nvPicPr>
          <p:cNvPr id="5" name="Picture 4">
            <a:extLst>
              <a:ext uri="{FF2B5EF4-FFF2-40B4-BE49-F238E27FC236}">
                <a16:creationId xmlns:a16="http://schemas.microsoft.com/office/drawing/2014/main" id="{C88C7C1C-9F20-FFB0-9AB9-CF7921289611}"/>
              </a:ext>
            </a:extLst>
          </p:cNvPr>
          <p:cNvPicPr>
            <a:picLocks noChangeAspect="1"/>
          </p:cNvPicPr>
          <p:nvPr/>
        </p:nvPicPr>
        <p:blipFill rotWithShape="1">
          <a:blip r:embed="rId5" r:link="rId6" cstate="print">
            <a:extLst>
              <a:ext uri="{28A0092B-C50C-407E-A947-70E740481C1C}">
                <a14:useLocalDpi xmlns:a14="http://schemas.microsoft.com/office/drawing/2010/main" val="0"/>
              </a:ext>
            </a:extLst>
          </a:blip>
          <a:srcRect l="16369" t="20792" b="27129"/>
          <a:stretch>
            <a:fillRect/>
          </a:stretch>
        </p:blipFill>
        <p:spPr bwMode="auto">
          <a:xfrm>
            <a:off x="914003" y="1575021"/>
            <a:ext cx="2971800" cy="2781436"/>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A4AE0BAC-32AF-90D5-E5DE-410038A6F54D}"/>
              </a:ext>
            </a:extLst>
          </p:cNvPr>
          <p:cNvSpPr txBox="1"/>
          <p:nvPr/>
        </p:nvSpPr>
        <p:spPr>
          <a:xfrm>
            <a:off x="5789612" y="4319302"/>
            <a:ext cx="3352800" cy="1261884"/>
          </a:xfrm>
          <a:prstGeom prst="rect">
            <a:avLst/>
          </a:prstGeom>
          <a:noFill/>
        </p:spPr>
        <p:txBody>
          <a:bodyPr wrap="square" rtlCol="0">
            <a:spAutoFit/>
          </a:bodyPr>
          <a:lstStyle/>
          <a:p>
            <a:r>
              <a:rPr lang="en-US" sz="2000" b="1" dirty="0">
                <a:effectLst/>
                <a:latin typeface="Trebuchet MS" panose="020B0603020202020204" pitchFamily="34" charset="0"/>
                <a:ea typeface="Calibri" panose="020F0502020204030204" pitchFamily="34" charset="0"/>
              </a:rPr>
              <a:t>Aswan Carbonell</a:t>
            </a:r>
          </a:p>
          <a:p>
            <a:r>
              <a:rPr lang="en-US" sz="1800" dirty="0">
                <a:effectLst/>
                <a:latin typeface="Calibri" panose="020F0502020204030204" pitchFamily="34" charset="0"/>
                <a:ea typeface="Calibri" panose="020F0502020204030204" pitchFamily="34" charset="0"/>
              </a:rPr>
              <a:t>a business development lead at </a:t>
            </a:r>
            <a:r>
              <a:rPr lang="en-US" sz="2000" b="1" dirty="0">
                <a:effectLst/>
                <a:latin typeface="Calibri" panose="020F0502020204030204" pitchFamily="34" charset="0"/>
                <a:ea typeface="Calibri" panose="020F0502020204030204" pitchFamily="34" charset="0"/>
              </a:rPr>
              <a:t>RebelBase</a:t>
            </a:r>
          </a:p>
          <a:p>
            <a:endParaRPr lang="en-US" dirty="0"/>
          </a:p>
        </p:txBody>
      </p:sp>
      <p:pic>
        <p:nvPicPr>
          <p:cNvPr id="9" name="Picture 8" descr="A person wearing a suit and tie&#10;&#10;Description automatically generated with medium confidence">
            <a:extLst>
              <a:ext uri="{FF2B5EF4-FFF2-40B4-BE49-F238E27FC236}">
                <a16:creationId xmlns:a16="http://schemas.microsoft.com/office/drawing/2014/main" id="{8D894417-801C-1FC0-3F9C-83B031AC467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102" r="12024"/>
          <a:stretch/>
        </p:blipFill>
        <p:spPr>
          <a:xfrm>
            <a:off x="5891666" y="1547001"/>
            <a:ext cx="3098346" cy="2796249"/>
          </a:xfrm>
          <a:prstGeom prst="rect">
            <a:avLst/>
          </a:prstGeom>
        </p:spPr>
      </p:pic>
    </p:spTree>
    <p:extLst>
      <p:ext uri="{BB962C8B-B14F-4D97-AF65-F5344CB8AC3E}">
        <p14:creationId xmlns:p14="http://schemas.microsoft.com/office/powerpoint/2010/main" val="6032042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623" y="4789254"/>
            <a:ext cx="8594429" cy="983044"/>
          </a:xfrm>
        </p:spPr>
        <p:txBody>
          <a:bodyPr>
            <a:normAutofit fontScale="90000"/>
          </a:bodyPr>
          <a:lstStyle/>
          <a:p>
            <a:br>
              <a:rPr lang="en-US" sz="8000" dirty="0">
                <a:solidFill>
                  <a:schemeClr val="accent1">
                    <a:lumMod val="50000"/>
                  </a:schemeClr>
                </a:solidFill>
              </a:rPr>
            </a:br>
            <a:endParaRPr lang="en-US" sz="3600" dirty="0">
              <a:solidFill>
                <a:schemeClr val="accent1">
                  <a:lumMod val="50000"/>
                </a:schemeClr>
              </a:solidFill>
            </a:endParaRPr>
          </a:p>
        </p:txBody>
      </p:sp>
      <p:sp>
        <p:nvSpPr>
          <p:cNvPr id="3" name="Text Placeholder 2"/>
          <p:cNvSpPr>
            <a:spLocks noGrp="1"/>
          </p:cNvSpPr>
          <p:nvPr>
            <p:ph type="body" idx="1"/>
          </p:nvPr>
        </p:nvSpPr>
        <p:spPr>
          <a:xfrm>
            <a:off x="5789612" y="2897189"/>
            <a:ext cx="2362200" cy="327583"/>
          </a:xfrm>
        </p:spPr>
        <p:txBody>
          <a:bodyPr>
            <a:normAutofit fontScale="92500" lnSpcReduction="20000"/>
          </a:bodyPr>
          <a:lstStyle/>
          <a:p>
            <a:pPr algn="ctr"/>
            <a:r>
              <a:rPr lang="en-US" dirty="0"/>
              <a:t>MHRBPC Website</a:t>
            </a:r>
          </a:p>
        </p:txBody>
      </p:sp>
      <p:sp>
        <p:nvSpPr>
          <p:cNvPr id="5" name="TextBox 4"/>
          <p:cNvSpPr txBox="1"/>
          <p:nvPr/>
        </p:nvSpPr>
        <p:spPr>
          <a:xfrm>
            <a:off x="3451101" y="978003"/>
            <a:ext cx="7267819" cy="1785104"/>
          </a:xfrm>
          <a:prstGeom prst="rect">
            <a:avLst/>
          </a:prstGeom>
          <a:noFill/>
        </p:spPr>
        <p:txBody>
          <a:bodyPr wrap="square" rtlCol="0">
            <a:spAutoFit/>
          </a:bodyPr>
          <a:lstStyle/>
          <a:p>
            <a:r>
              <a:rPr lang="en-US" sz="3200" i="1" dirty="0">
                <a:solidFill>
                  <a:schemeClr val="accent2"/>
                </a:solidFill>
              </a:rPr>
              <a:t>11</a:t>
            </a:r>
            <a:r>
              <a:rPr lang="en-US" sz="3200" i="1" baseline="30000" dirty="0">
                <a:solidFill>
                  <a:schemeClr val="accent2"/>
                </a:solidFill>
              </a:rPr>
              <a:t>th</a:t>
            </a:r>
            <a:r>
              <a:rPr lang="en-US" sz="3200" i="1" dirty="0">
                <a:solidFill>
                  <a:schemeClr val="accent2"/>
                </a:solidFill>
              </a:rPr>
              <a:t> Annual</a:t>
            </a:r>
          </a:p>
          <a:p>
            <a:pPr>
              <a:spcBef>
                <a:spcPts val="0"/>
              </a:spcBef>
            </a:pPr>
            <a:r>
              <a:rPr lang="en-US" sz="2000" b="1" dirty="0">
                <a:solidFill>
                  <a:schemeClr val="accent1">
                    <a:lumMod val="50000"/>
                  </a:schemeClr>
                </a:solidFill>
              </a:rPr>
              <a:t>Mid-Hudson Regional Business Plan Competition: </a:t>
            </a:r>
          </a:p>
          <a:p>
            <a:pPr>
              <a:spcBef>
                <a:spcPts val="0"/>
              </a:spcBef>
            </a:pPr>
            <a:r>
              <a:rPr lang="en-US" b="1" dirty="0">
                <a:solidFill>
                  <a:schemeClr val="accent1">
                    <a:lumMod val="50000"/>
                  </a:schemeClr>
                </a:solidFill>
              </a:rPr>
              <a:t>hosted at Marist College, Poughkeepsie, NY</a:t>
            </a:r>
          </a:p>
          <a:p>
            <a:pPr>
              <a:spcBef>
                <a:spcPts val="0"/>
              </a:spcBef>
            </a:pPr>
            <a:r>
              <a:rPr lang="en-US" sz="2000" b="1" dirty="0">
                <a:solidFill>
                  <a:schemeClr val="accent2"/>
                </a:solidFill>
              </a:rPr>
              <a:t>MARCH 31, 2023</a:t>
            </a:r>
          </a:p>
          <a:p>
            <a:pPr algn="ctr"/>
            <a:r>
              <a:rPr lang="en-US" sz="2000" u="sng" dirty="0">
                <a:hlinkClick r:id="rId3"/>
              </a:rPr>
              <a:t>http://bit.ly/2PY75zO</a:t>
            </a:r>
            <a:r>
              <a:rPr lang="en-US" sz="2000" b="1" dirty="0">
                <a:solidFill>
                  <a:schemeClr val="accent2"/>
                </a:solidFill>
              </a:rPr>
              <a:t> </a:t>
            </a:r>
          </a:p>
        </p:txBody>
      </p:sp>
      <p:sp>
        <p:nvSpPr>
          <p:cNvPr id="6" name="TextBox 5"/>
          <p:cNvSpPr txBox="1"/>
          <p:nvPr/>
        </p:nvSpPr>
        <p:spPr>
          <a:xfrm>
            <a:off x="455612" y="3545348"/>
            <a:ext cx="7696200" cy="923330"/>
          </a:xfrm>
          <a:prstGeom prst="rect">
            <a:avLst/>
          </a:prstGeom>
          <a:noFill/>
        </p:spPr>
        <p:txBody>
          <a:bodyPr wrap="square" rtlCol="0">
            <a:spAutoFit/>
          </a:bodyPr>
          <a:lstStyle/>
          <a:p>
            <a:pPr algn="ctr"/>
            <a:r>
              <a:rPr lang="en-US" b="1" dirty="0"/>
              <a:t>Competition Committee Contacts: </a:t>
            </a:r>
          </a:p>
          <a:p>
            <a:pPr algn="ctr"/>
            <a:r>
              <a:rPr lang="en-US" dirty="0"/>
              <a:t>Cynthia Worrad </a:t>
            </a:r>
            <a:r>
              <a:rPr lang="en-US" dirty="0">
                <a:hlinkClick r:id="rId4"/>
              </a:rPr>
              <a:t>cynthia.worrad@marist.edu</a:t>
            </a:r>
            <a:r>
              <a:rPr lang="en-US" dirty="0"/>
              <a:t> 845-575-3611 </a:t>
            </a:r>
          </a:p>
          <a:p>
            <a:pPr algn="ctr"/>
            <a:r>
              <a:rPr lang="en-US" dirty="0"/>
              <a:t>Roberta Diggins </a:t>
            </a:r>
            <a:r>
              <a:rPr lang="en-US" dirty="0">
                <a:hlinkClick r:id="rId5"/>
              </a:rPr>
              <a:t>roberta.diggins@marist.edu</a:t>
            </a:r>
            <a:r>
              <a:rPr lang="en-US" dirty="0"/>
              <a:t> 845-575-3601</a:t>
            </a:r>
          </a:p>
        </p:txBody>
      </p:sp>
      <p:sp>
        <p:nvSpPr>
          <p:cNvPr id="7" name="Rectangle 6"/>
          <p:cNvSpPr/>
          <p:nvPr/>
        </p:nvSpPr>
        <p:spPr>
          <a:xfrm>
            <a:off x="1065212" y="4923337"/>
            <a:ext cx="8382000" cy="954107"/>
          </a:xfrm>
          <a:prstGeom prst="rect">
            <a:avLst/>
          </a:prstGeom>
        </p:spPr>
        <p:txBody>
          <a:bodyPr wrap="square">
            <a:spAutoFit/>
          </a:bodyPr>
          <a:lstStyle/>
          <a:p>
            <a:r>
              <a:rPr lang="en-US" sz="3600" dirty="0">
                <a:solidFill>
                  <a:schemeClr val="accent1">
                    <a:lumMod val="50000"/>
                  </a:schemeClr>
                </a:solidFill>
              </a:rPr>
              <a:t>Thank you and short Q&amp;A</a:t>
            </a:r>
            <a:r>
              <a:rPr lang="en-US" dirty="0">
                <a:solidFill>
                  <a:schemeClr val="accent1">
                    <a:lumMod val="50000"/>
                  </a:schemeClr>
                </a:solidFill>
              </a:rPr>
              <a:t>, </a:t>
            </a:r>
          </a:p>
          <a:p>
            <a:r>
              <a:rPr lang="en-US" sz="2000" dirty="0">
                <a:solidFill>
                  <a:schemeClr val="accent1">
                    <a:lumMod val="50000"/>
                  </a:schemeClr>
                </a:solidFill>
              </a:rPr>
              <a:t>before we move on to our guest speakers </a:t>
            </a:r>
            <a:endParaRPr lang="en-US" sz="2000" dirty="0"/>
          </a:p>
        </p:txBody>
      </p:sp>
      <p:pic>
        <p:nvPicPr>
          <p:cNvPr id="4" name="Picture 3">
            <a:extLst>
              <a:ext uri="{FF2B5EF4-FFF2-40B4-BE49-F238E27FC236}">
                <a16:creationId xmlns:a16="http://schemas.microsoft.com/office/drawing/2014/main" id="{472BB291-D6AF-C8DA-B11B-434FD6C3246A}"/>
              </a:ext>
            </a:extLst>
          </p:cNvPr>
          <p:cNvPicPr>
            <a:picLocks noChangeAspect="1"/>
          </p:cNvPicPr>
          <p:nvPr/>
        </p:nvPicPr>
        <p:blipFill>
          <a:blip r:embed="rId6"/>
          <a:stretch>
            <a:fillRect/>
          </a:stretch>
        </p:blipFill>
        <p:spPr>
          <a:xfrm>
            <a:off x="916650" y="978002"/>
            <a:ext cx="1955300" cy="1785103"/>
          </a:xfrm>
          <a:prstGeom prst="rect">
            <a:avLst/>
          </a:prstGeom>
        </p:spPr>
      </p:pic>
    </p:spTree>
    <p:extLst>
      <p:ext uri="{BB962C8B-B14F-4D97-AF65-F5344CB8AC3E}">
        <p14:creationId xmlns:p14="http://schemas.microsoft.com/office/powerpoint/2010/main" val="12828851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0412" y="764373"/>
            <a:ext cx="7543800" cy="618548"/>
          </a:xfrm>
          <a:prstGeom prst="rect">
            <a:avLst/>
          </a:prstGeom>
        </p:spPr>
        <p:txBody>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l"/>
            <a:r>
              <a:rPr lang="en-US" dirty="0">
                <a:solidFill>
                  <a:schemeClr val="accent2">
                    <a:lumMod val="75000"/>
                  </a:schemeClr>
                </a:solidFill>
                <a:latin typeface="Calibri" panose="020F0502020204030204" pitchFamily="34" charset="0"/>
                <a:cs typeface="Calibri" panose="020F0502020204030204" pitchFamily="34" charset="0"/>
              </a:rPr>
              <a:t>Guest Speakers</a:t>
            </a:r>
          </a:p>
        </p:txBody>
      </p:sp>
      <p:sp>
        <p:nvSpPr>
          <p:cNvPr id="7" name="TextBox 6"/>
          <p:cNvSpPr txBox="1"/>
          <p:nvPr/>
        </p:nvSpPr>
        <p:spPr>
          <a:xfrm>
            <a:off x="873294" y="4341458"/>
            <a:ext cx="4916318" cy="2339102"/>
          </a:xfrm>
          <a:prstGeom prst="rect">
            <a:avLst/>
          </a:prstGeom>
          <a:noFill/>
        </p:spPr>
        <p:txBody>
          <a:bodyPr wrap="square" rtlCol="0">
            <a:spAutoFit/>
          </a:bodyPr>
          <a:lstStyle/>
          <a:p>
            <a:r>
              <a:rPr lang="en-US" sz="2000" b="1" dirty="0"/>
              <a:t>Alejandro Crawford</a:t>
            </a:r>
          </a:p>
          <a:p>
            <a:r>
              <a:rPr lang="en-US" dirty="0"/>
              <a:t>CEO</a:t>
            </a:r>
          </a:p>
          <a:p>
            <a:r>
              <a:rPr lang="en-US" b="1" dirty="0"/>
              <a:t>RebelBase</a:t>
            </a:r>
          </a:p>
          <a:p>
            <a:r>
              <a:rPr lang="en-US" b="1" dirty="0"/>
              <a:t>and</a:t>
            </a:r>
          </a:p>
          <a:p>
            <a:pPr algn="l" fontAlgn="auto"/>
            <a:r>
              <a:rPr lang="en-US" b="0" i="0" dirty="0">
                <a:effectLst/>
                <a:latin typeface="-apple-system"/>
              </a:rPr>
              <a:t>Clinical Professor of Entrepreneurship, MBA in Sustainability Clinical Professor of Entrepreneurship, MBA in Sustainability</a:t>
            </a:r>
          </a:p>
          <a:p>
            <a:r>
              <a:rPr lang="en-US" b="1" i="0" dirty="0">
                <a:effectLst/>
                <a:latin typeface="-apple-system"/>
              </a:rPr>
              <a:t>Bard College</a:t>
            </a:r>
            <a:r>
              <a:rPr lang="en-US" b="1" dirty="0"/>
              <a:t>  </a:t>
            </a:r>
            <a:endParaRPr lang="en-US" dirty="0"/>
          </a:p>
        </p:txBody>
      </p:sp>
      <p:pic>
        <p:nvPicPr>
          <p:cNvPr id="3" name="Picture 2" descr="rebelbase logo">
            <a:extLst>
              <a:ext uri="{FF2B5EF4-FFF2-40B4-BE49-F238E27FC236}">
                <a16:creationId xmlns:a16="http://schemas.microsoft.com/office/drawing/2014/main" id="{349AEF4E-737F-E5BB-A23B-57B5851692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800" y="3923079"/>
            <a:ext cx="1503532" cy="232569"/>
          </a:xfrm>
          <a:prstGeom prst="rect">
            <a:avLst/>
          </a:prstGeom>
          <a:noFill/>
          <a:ln>
            <a:noFill/>
          </a:ln>
        </p:spPr>
      </p:pic>
      <p:pic>
        <p:nvPicPr>
          <p:cNvPr id="4" name="Picture 3">
            <a:extLst>
              <a:ext uri="{FF2B5EF4-FFF2-40B4-BE49-F238E27FC236}">
                <a16:creationId xmlns:a16="http://schemas.microsoft.com/office/drawing/2014/main" id="{72195D9F-C723-7625-4614-7A9F8CB9C3F2}"/>
              </a:ext>
            </a:extLst>
          </p:cNvPr>
          <p:cNvPicPr>
            <a:picLocks noChangeAspect="1"/>
          </p:cNvPicPr>
          <p:nvPr/>
        </p:nvPicPr>
        <p:blipFill>
          <a:blip r:embed="rId4"/>
          <a:stretch>
            <a:fillRect/>
          </a:stretch>
        </p:blipFill>
        <p:spPr>
          <a:xfrm>
            <a:off x="8151812" y="157195"/>
            <a:ext cx="1106318" cy="1010019"/>
          </a:xfrm>
          <a:prstGeom prst="rect">
            <a:avLst/>
          </a:prstGeom>
        </p:spPr>
      </p:pic>
      <p:pic>
        <p:nvPicPr>
          <p:cNvPr id="5" name="Picture 4">
            <a:extLst>
              <a:ext uri="{FF2B5EF4-FFF2-40B4-BE49-F238E27FC236}">
                <a16:creationId xmlns:a16="http://schemas.microsoft.com/office/drawing/2014/main" id="{C88C7C1C-9F20-FFB0-9AB9-CF7921289611}"/>
              </a:ext>
            </a:extLst>
          </p:cNvPr>
          <p:cNvPicPr>
            <a:picLocks noChangeAspect="1"/>
          </p:cNvPicPr>
          <p:nvPr/>
        </p:nvPicPr>
        <p:blipFill rotWithShape="1">
          <a:blip r:embed="rId5" r:link="rId6" cstate="print">
            <a:extLst>
              <a:ext uri="{28A0092B-C50C-407E-A947-70E740481C1C}">
                <a14:useLocalDpi xmlns:a14="http://schemas.microsoft.com/office/drawing/2010/main" val="0"/>
              </a:ext>
            </a:extLst>
          </a:blip>
          <a:srcRect l="16369" t="20792" b="27129"/>
          <a:stretch>
            <a:fillRect/>
          </a:stretch>
        </p:blipFill>
        <p:spPr bwMode="auto">
          <a:xfrm>
            <a:off x="914003" y="1575021"/>
            <a:ext cx="2971800" cy="2781436"/>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A4AE0BAC-32AF-90D5-E5DE-410038A6F54D}"/>
              </a:ext>
            </a:extLst>
          </p:cNvPr>
          <p:cNvSpPr txBox="1"/>
          <p:nvPr/>
        </p:nvSpPr>
        <p:spPr>
          <a:xfrm>
            <a:off x="5789612" y="4319302"/>
            <a:ext cx="3352800" cy="1261884"/>
          </a:xfrm>
          <a:prstGeom prst="rect">
            <a:avLst/>
          </a:prstGeom>
          <a:noFill/>
        </p:spPr>
        <p:txBody>
          <a:bodyPr wrap="square" rtlCol="0">
            <a:spAutoFit/>
          </a:bodyPr>
          <a:lstStyle/>
          <a:p>
            <a:r>
              <a:rPr lang="en-US" sz="2000" b="1" dirty="0">
                <a:effectLst/>
                <a:latin typeface="Trebuchet MS" panose="020B0603020202020204" pitchFamily="34" charset="0"/>
                <a:ea typeface="Calibri" panose="020F0502020204030204" pitchFamily="34" charset="0"/>
              </a:rPr>
              <a:t>Aswan Carbonell</a:t>
            </a:r>
          </a:p>
          <a:p>
            <a:r>
              <a:rPr lang="en-US" sz="1800" dirty="0">
                <a:effectLst/>
                <a:latin typeface="Calibri" panose="020F0502020204030204" pitchFamily="34" charset="0"/>
                <a:ea typeface="Calibri" panose="020F0502020204030204" pitchFamily="34" charset="0"/>
              </a:rPr>
              <a:t>a business development lead at </a:t>
            </a:r>
            <a:r>
              <a:rPr lang="en-US" sz="2000" b="1" dirty="0">
                <a:effectLst/>
                <a:latin typeface="Calibri" panose="020F0502020204030204" pitchFamily="34" charset="0"/>
                <a:ea typeface="Calibri" panose="020F0502020204030204" pitchFamily="34" charset="0"/>
              </a:rPr>
              <a:t>RebelBase</a:t>
            </a:r>
          </a:p>
          <a:p>
            <a:endParaRPr lang="en-US" dirty="0"/>
          </a:p>
        </p:txBody>
      </p:sp>
      <p:pic>
        <p:nvPicPr>
          <p:cNvPr id="9" name="Picture 8" descr="A person wearing a suit and tie&#10;&#10;Description automatically generated with medium confidence">
            <a:extLst>
              <a:ext uri="{FF2B5EF4-FFF2-40B4-BE49-F238E27FC236}">
                <a16:creationId xmlns:a16="http://schemas.microsoft.com/office/drawing/2014/main" id="{8D894417-801C-1FC0-3F9C-83B031AC467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102" r="12024"/>
          <a:stretch/>
        </p:blipFill>
        <p:spPr>
          <a:xfrm>
            <a:off x="5891666" y="1547001"/>
            <a:ext cx="3098346" cy="2796249"/>
          </a:xfrm>
          <a:prstGeom prst="rect">
            <a:avLst/>
          </a:prstGeom>
        </p:spPr>
      </p:pic>
    </p:spTree>
    <p:extLst>
      <p:ext uri="{BB962C8B-B14F-4D97-AF65-F5344CB8AC3E}">
        <p14:creationId xmlns:p14="http://schemas.microsoft.com/office/powerpoint/2010/main" val="12822050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904" y="1444133"/>
            <a:ext cx="8159004" cy="2601114"/>
          </a:xfrm>
        </p:spPr>
        <p:txBody>
          <a:bodyPr>
            <a:noAutofit/>
          </a:bodyPr>
          <a:lstStyle/>
          <a:p>
            <a:pPr algn="ctr"/>
            <a:r>
              <a:rPr lang="en-US" sz="5400" dirty="0"/>
              <a:t>“Perfect Your Pitch”</a:t>
            </a:r>
            <a:br>
              <a:rPr lang="en-US" sz="5400" dirty="0"/>
            </a:br>
            <a:r>
              <a:rPr lang="en-US" sz="5400" dirty="0"/>
              <a:t>&amp; Mentoring Program </a:t>
            </a:r>
            <a:r>
              <a:rPr lang="en-US" sz="4400" dirty="0"/>
              <a:t>Information Session</a:t>
            </a:r>
          </a:p>
        </p:txBody>
      </p:sp>
      <p:sp>
        <p:nvSpPr>
          <p:cNvPr id="3" name="Text Placeholder 2"/>
          <p:cNvSpPr>
            <a:spLocks noGrp="1"/>
          </p:cNvSpPr>
          <p:nvPr>
            <p:ph type="body" idx="1"/>
          </p:nvPr>
        </p:nvSpPr>
        <p:spPr>
          <a:xfrm>
            <a:off x="555379" y="3886200"/>
            <a:ext cx="9532053" cy="2819400"/>
          </a:xfrm>
        </p:spPr>
        <p:txBody>
          <a:bodyPr>
            <a:normAutofit/>
          </a:bodyPr>
          <a:lstStyle/>
          <a:p>
            <a:pPr algn="ctr"/>
            <a:endParaRPr lang="en-US" sz="800" u="sng" dirty="0"/>
          </a:p>
          <a:p>
            <a:pPr algn="ctr"/>
            <a:r>
              <a:rPr lang="en-US" sz="3200" dirty="0">
                <a:solidFill>
                  <a:srgbClr val="54A021">
                    <a:lumMod val="75000"/>
                  </a:srgbClr>
                </a:solidFill>
              </a:rPr>
              <a:t>February 1, 2023</a:t>
            </a:r>
          </a:p>
          <a:p>
            <a:pPr algn="ctr">
              <a:spcBef>
                <a:spcPts val="600"/>
              </a:spcBef>
            </a:pPr>
            <a:r>
              <a:rPr lang="en-US" sz="3600" dirty="0">
                <a:solidFill>
                  <a:schemeClr val="bg2">
                    <a:lumMod val="75000"/>
                  </a:schemeClr>
                </a:solidFill>
              </a:rPr>
              <a:t>MHRBPC</a:t>
            </a:r>
          </a:p>
          <a:p>
            <a:pPr algn="ctr">
              <a:spcBef>
                <a:spcPts val="600"/>
              </a:spcBef>
            </a:pPr>
            <a:r>
              <a:rPr lang="en-US" sz="3200" u="sng" dirty="0">
                <a:hlinkClick r:id="rId3"/>
              </a:rPr>
              <a:t>http://bit.ly/2PY75zO</a:t>
            </a:r>
            <a:endParaRPr lang="en-US" sz="3200" u="sng" dirty="0"/>
          </a:p>
          <a:p>
            <a:endParaRPr lang="en-US" sz="3200" dirty="0">
              <a:solidFill>
                <a:schemeClr val="tx1"/>
              </a:solidFill>
            </a:endParaRPr>
          </a:p>
          <a:p>
            <a:endParaRPr lang="en-US" sz="3200" dirty="0">
              <a:solidFill>
                <a:schemeClr val="tx1"/>
              </a:solidFill>
            </a:endParaRPr>
          </a:p>
          <a:p>
            <a:endParaRPr lang="en-US" sz="2800" dirty="0">
              <a:solidFill>
                <a:schemeClr val="tx1"/>
              </a:solidFill>
            </a:endParaRPr>
          </a:p>
        </p:txBody>
      </p:sp>
      <p:pic>
        <p:nvPicPr>
          <p:cNvPr id="8" name="Picture 7"/>
          <p:cNvPicPr>
            <a:picLocks noChangeAspect="1"/>
          </p:cNvPicPr>
          <p:nvPr/>
        </p:nvPicPr>
        <p:blipFill>
          <a:blip r:embed="rId4"/>
          <a:stretch>
            <a:fillRect/>
          </a:stretch>
        </p:blipFill>
        <p:spPr>
          <a:xfrm>
            <a:off x="6576830" y="313334"/>
            <a:ext cx="2479959" cy="530635"/>
          </a:xfrm>
          <a:prstGeom prst="rect">
            <a:avLst/>
          </a:prstGeom>
        </p:spPr>
      </p:pic>
      <p:sp>
        <p:nvSpPr>
          <p:cNvPr id="11" name="TextBox 10"/>
          <p:cNvSpPr txBox="1"/>
          <p:nvPr/>
        </p:nvSpPr>
        <p:spPr>
          <a:xfrm>
            <a:off x="2152951" y="613136"/>
            <a:ext cx="3276600" cy="1200329"/>
          </a:xfrm>
          <a:prstGeom prst="rect">
            <a:avLst/>
          </a:prstGeom>
          <a:noFill/>
        </p:spPr>
        <p:txBody>
          <a:bodyPr wrap="square" rtlCol="0">
            <a:spAutoFit/>
          </a:bodyPr>
          <a:lstStyle/>
          <a:p>
            <a:r>
              <a:rPr lang="en-US" sz="2400" dirty="0">
                <a:solidFill>
                  <a:schemeClr val="accent2">
                    <a:lumMod val="50000"/>
                  </a:schemeClr>
                </a:solidFill>
              </a:rPr>
              <a:t>Visit the MHRBPC website for more information ….</a:t>
            </a:r>
          </a:p>
        </p:txBody>
      </p:sp>
      <p:pic>
        <p:nvPicPr>
          <p:cNvPr id="4" name="Picture 3">
            <a:extLst>
              <a:ext uri="{FF2B5EF4-FFF2-40B4-BE49-F238E27FC236}">
                <a16:creationId xmlns:a16="http://schemas.microsoft.com/office/drawing/2014/main" id="{2370AF45-B289-CEDD-165D-84B9AD840119}"/>
              </a:ext>
            </a:extLst>
          </p:cNvPr>
          <p:cNvPicPr>
            <a:picLocks noChangeAspect="1"/>
          </p:cNvPicPr>
          <p:nvPr/>
        </p:nvPicPr>
        <p:blipFill>
          <a:blip r:embed="rId5"/>
          <a:stretch>
            <a:fillRect/>
          </a:stretch>
        </p:blipFill>
        <p:spPr>
          <a:xfrm>
            <a:off x="381596" y="658710"/>
            <a:ext cx="1720615" cy="1570846"/>
          </a:xfrm>
          <a:prstGeom prst="rect">
            <a:avLst/>
          </a:prstGeom>
        </p:spPr>
      </p:pic>
    </p:spTree>
    <p:extLst>
      <p:ext uri="{BB962C8B-B14F-4D97-AF65-F5344CB8AC3E}">
        <p14:creationId xmlns:p14="http://schemas.microsoft.com/office/powerpoint/2010/main" val="3690733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904" y="1444133"/>
            <a:ext cx="8159004" cy="2601114"/>
          </a:xfrm>
        </p:spPr>
        <p:txBody>
          <a:bodyPr>
            <a:noAutofit/>
          </a:bodyPr>
          <a:lstStyle/>
          <a:p>
            <a:pPr algn="ctr"/>
            <a:r>
              <a:rPr lang="en-US" sz="5400" dirty="0"/>
              <a:t>“Ask the Experts”</a:t>
            </a:r>
            <a:br>
              <a:rPr lang="en-US" sz="5400" dirty="0"/>
            </a:br>
            <a:r>
              <a:rPr lang="en-US" sz="5400" dirty="0"/>
              <a:t>Panel</a:t>
            </a:r>
            <a:endParaRPr lang="en-US" sz="4400" dirty="0"/>
          </a:p>
        </p:txBody>
      </p:sp>
      <p:sp>
        <p:nvSpPr>
          <p:cNvPr id="3" name="Text Placeholder 2"/>
          <p:cNvSpPr>
            <a:spLocks noGrp="1"/>
          </p:cNvSpPr>
          <p:nvPr>
            <p:ph type="body" idx="1"/>
          </p:nvPr>
        </p:nvSpPr>
        <p:spPr>
          <a:xfrm>
            <a:off x="555379" y="3886200"/>
            <a:ext cx="9532053" cy="2819400"/>
          </a:xfrm>
        </p:spPr>
        <p:txBody>
          <a:bodyPr>
            <a:normAutofit/>
          </a:bodyPr>
          <a:lstStyle/>
          <a:p>
            <a:pPr algn="ctr"/>
            <a:endParaRPr lang="en-US" sz="800" u="sng" dirty="0"/>
          </a:p>
          <a:p>
            <a:pPr algn="ctr"/>
            <a:r>
              <a:rPr lang="en-US" sz="3200" dirty="0">
                <a:solidFill>
                  <a:srgbClr val="54A021">
                    <a:lumMod val="75000"/>
                  </a:srgbClr>
                </a:solidFill>
              </a:rPr>
              <a:t>March 1, 2023</a:t>
            </a:r>
          </a:p>
          <a:p>
            <a:pPr algn="ctr">
              <a:spcBef>
                <a:spcPts val="600"/>
              </a:spcBef>
            </a:pPr>
            <a:r>
              <a:rPr lang="en-US" sz="3600" dirty="0">
                <a:solidFill>
                  <a:schemeClr val="bg2">
                    <a:lumMod val="75000"/>
                  </a:schemeClr>
                </a:solidFill>
              </a:rPr>
              <a:t>MHRBPC</a:t>
            </a:r>
          </a:p>
          <a:p>
            <a:pPr algn="ctr">
              <a:spcBef>
                <a:spcPts val="600"/>
              </a:spcBef>
            </a:pPr>
            <a:r>
              <a:rPr lang="en-US" sz="3200" u="sng" dirty="0">
                <a:hlinkClick r:id="rId3"/>
              </a:rPr>
              <a:t>http://bit.ly/2PY75zO</a:t>
            </a:r>
            <a:endParaRPr lang="en-US" sz="3200" u="sng" dirty="0"/>
          </a:p>
          <a:p>
            <a:endParaRPr lang="en-US" sz="3200" dirty="0">
              <a:solidFill>
                <a:schemeClr val="tx1"/>
              </a:solidFill>
            </a:endParaRPr>
          </a:p>
          <a:p>
            <a:endParaRPr lang="en-US" sz="3200" dirty="0">
              <a:solidFill>
                <a:schemeClr val="tx1"/>
              </a:solidFill>
            </a:endParaRPr>
          </a:p>
          <a:p>
            <a:endParaRPr lang="en-US" sz="2800" dirty="0">
              <a:solidFill>
                <a:schemeClr val="tx1"/>
              </a:solidFill>
            </a:endParaRPr>
          </a:p>
        </p:txBody>
      </p:sp>
      <p:pic>
        <p:nvPicPr>
          <p:cNvPr id="8" name="Picture 7"/>
          <p:cNvPicPr>
            <a:picLocks noChangeAspect="1"/>
          </p:cNvPicPr>
          <p:nvPr/>
        </p:nvPicPr>
        <p:blipFill>
          <a:blip r:embed="rId4"/>
          <a:stretch>
            <a:fillRect/>
          </a:stretch>
        </p:blipFill>
        <p:spPr>
          <a:xfrm>
            <a:off x="6576830" y="313334"/>
            <a:ext cx="2479959" cy="530635"/>
          </a:xfrm>
          <a:prstGeom prst="rect">
            <a:avLst/>
          </a:prstGeom>
        </p:spPr>
      </p:pic>
      <p:sp>
        <p:nvSpPr>
          <p:cNvPr id="11" name="TextBox 10"/>
          <p:cNvSpPr txBox="1"/>
          <p:nvPr/>
        </p:nvSpPr>
        <p:spPr>
          <a:xfrm>
            <a:off x="2152951" y="613136"/>
            <a:ext cx="3276600" cy="830997"/>
          </a:xfrm>
          <a:prstGeom prst="rect">
            <a:avLst/>
          </a:prstGeom>
          <a:noFill/>
        </p:spPr>
        <p:txBody>
          <a:bodyPr wrap="square" rtlCol="0">
            <a:spAutoFit/>
          </a:bodyPr>
          <a:lstStyle/>
          <a:p>
            <a:r>
              <a:rPr lang="en-US" sz="2400" dirty="0">
                <a:solidFill>
                  <a:schemeClr val="accent2">
                    <a:lumMod val="50000"/>
                  </a:schemeClr>
                </a:solidFill>
              </a:rPr>
              <a:t>Watch for more information ….</a:t>
            </a:r>
          </a:p>
        </p:txBody>
      </p:sp>
      <p:pic>
        <p:nvPicPr>
          <p:cNvPr id="4" name="Picture 3">
            <a:extLst>
              <a:ext uri="{FF2B5EF4-FFF2-40B4-BE49-F238E27FC236}">
                <a16:creationId xmlns:a16="http://schemas.microsoft.com/office/drawing/2014/main" id="{2370AF45-B289-CEDD-165D-84B9AD840119}"/>
              </a:ext>
            </a:extLst>
          </p:cNvPr>
          <p:cNvPicPr>
            <a:picLocks noChangeAspect="1"/>
          </p:cNvPicPr>
          <p:nvPr/>
        </p:nvPicPr>
        <p:blipFill>
          <a:blip r:embed="rId5"/>
          <a:stretch>
            <a:fillRect/>
          </a:stretch>
        </p:blipFill>
        <p:spPr>
          <a:xfrm>
            <a:off x="381596" y="658710"/>
            <a:ext cx="1720615" cy="1570846"/>
          </a:xfrm>
          <a:prstGeom prst="rect">
            <a:avLst/>
          </a:prstGeom>
        </p:spPr>
      </p:pic>
    </p:spTree>
    <p:extLst>
      <p:ext uri="{BB962C8B-B14F-4D97-AF65-F5344CB8AC3E}">
        <p14:creationId xmlns:p14="http://schemas.microsoft.com/office/powerpoint/2010/main" val="6404384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623" y="4789254"/>
            <a:ext cx="8594429" cy="983044"/>
          </a:xfrm>
        </p:spPr>
        <p:txBody>
          <a:bodyPr>
            <a:normAutofit fontScale="90000"/>
          </a:bodyPr>
          <a:lstStyle/>
          <a:p>
            <a:br>
              <a:rPr lang="en-US" sz="8000" dirty="0">
                <a:solidFill>
                  <a:schemeClr val="accent1">
                    <a:lumMod val="50000"/>
                  </a:schemeClr>
                </a:solidFill>
              </a:rPr>
            </a:br>
            <a:endParaRPr lang="en-US" sz="3600" dirty="0">
              <a:solidFill>
                <a:schemeClr val="accent1">
                  <a:lumMod val="50000"/>
                </a:schemeClr>
              </a:solidFill>
            </a:endParaRPr>
          </a:p>
        </p:txBody>
      </p:sp>
      <p:sp>
        <p:nvSpPr>
          <p:cNvPr id="3" name="Text Placeholder 2"/>
          <p:cNvSpPr>
            <a:spLocks noGrp="1"/>
          </p:cNvSpPr>
          <p:nvPr>
            <p:ph type="body" idx="1"/>
          </p:nvPr>
        </p:nvSpPr>
        <p:spPr>
          <a:xfrm>
            <a:off x="6399212" y="3021783"/>
            <a:ext cx="1219200" cy="464944"/>
          </a:xfrm>
        </p:spPr>
        <p:txBody>
          <a:bodyPr/>
          <a:lstStyle/>
          <a:p>
            <a:r>
              <a:rPr lang="en-US" dirty="0"/>
              <a:t>MHRBPC</a:t>
            </a:r>
          </a:p>
        </p:txBody>
      </p:sp>
      <p:sp>
        <p:nvSpPr>
          <p:cNvPr id="5" name="TextBox 4"/>
          <p:cNvSpPr txBox="1"/>
          <p:nvPr/>
        </p:nvSpPr>
        <p:spPr>
          <a:xfrm>
            <a:off x="3451101" y="978003"/>
            <a:ext cx="7267819" cy="20928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54A021"/>
                </a:solidFill>
                <a:effectLst/>
                <a:uLnTx/>
                <a:uFillTx/>
                <a:latin typeface="Trebuchet MS" panose="020B0603020202020204"/>
                <a:ea typeface="+mn-ea"/>
                <a:cs typeface="+mn-cs"/>
              </a:rPr>
              <a:t>11</a:t>
            </a:r>
            <a:r>
              <a:rPr kumimoji="0" lang="en-US" sz="1600" b="1" i="1" u="none" strike="noStrike" kern="1200" cap="none" spc="0" normalizeH="0" baseline="30000" noProof="0" dirty="0">
                <a:ln>
                  <a:noFill/>
                </a:ln>
                <a:solidFill>
                  <a:srgbClr val="54A021"/>
                </a:solidFill>
                <a:effectLst/>
                <a:uLnTx/>
                <a:uFillTx/>
                <a:latin typeface="Trebuchet MS" panose="020B0603020202020204"/>
                <a:ea typeface="+mn-ea"/>
                <a:cs typeface="+mn-cs"/>
              </a:rPr>
              <a:t>th</a:t>
            </a:r>
            <a:r>
              <a:rPr kumimoji="0" lang="en-US" sz="1600" b="1" i="1" u="none" strike="noStrike" kern="1200" cap="none" spc="0" normalizeH="0" baseline="0" noProof="0" dirty="0">
                <a:ln>
                  <a:noFill/>
                </a:ln>
                <a:solidFill>
                  <a:srgbClr val="54A021"/>
                </a:solidFill>
                <a:effectLst/>
                <a:uLnTx/>
                <a:uFillTx/>
                <a:latin typeface="Trebuchet MS" panose="020B0603020202020204"/>
                <a:ea typeface="+mn-ea"/>
                <a:cs typeface="+mn-cs"/>
              </a:rPr>
              <a:t> Annual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0C226">
                    <a:lumMod val="50000"/>
                  </a:srgbClr>
                </a:solidFill>
                <a:effectLst/>
                <a:uLnTx/>
                <a:uFillTx/>
                <a:latin typeface="Trebuchet MS" panose="020B0603020202020204"/>
                <a:ea typeface="+mn-ea"/>
                <a:cs typeface="+mn-cs"/>
              </a:rPr>
              <a:t>Mid-Hudson Regional Business Plan Competition: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0C226">
                    <a:lumMod val="50000"/>
                  </a:srgbClr>
                </a:solidFill>
                <a:effectLst/>
                <a:uLnTx/>
                <a:uFillTx/>
                <a:latin typeface="Trebuchet MS" panose="020B0603020202020204"/>
                <a:ea typeface="+mn-ea"/>
                <a:cs typeface="+mn-cs"/>
              </a:rPr>
              <a:t>hosted at Marist College, Poughkeepsie, NY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4A021"/>
                </a:solidFill>
                <a:effectLst/>
                <a:uLnTx/>
                <a:uFillTx/>
                <a:latin typeface="Trebuchet MS" panose="020B0603020202020204"/>
                <a:ea typeface="+mn-ea"/>
                <a:cs typeface="+mn-cs"/>
              </a:rPr>
              <a:t>MARCH </a:t>
            </a:r>
            <a:r>
              <a:rPr lang="en-US" sz="3600" b="1" dirty="0">
                <a:solidFill>
                  <a:srgbClr val="54A021"/>
                </a:solidFill>
                <a:latin typeface="Trebuchet MS" panose="020B0603020202020204"/>
              </a:rPr>
              <a:t>31</a:t>
            </a:r>
            <a:r>
              <a:rPr kumimoji="0" lang="en-US" sz="3600" b="1" i="0" u="none" strike="noStrike" kern="1200" cap="none" spc="0" normalizeH="0" baseline="0" noProof="0" dirty="0">
                <a:ln>
                  <a:noFill/>
                </a:ln>
                <a:solidFill>
                  <a:srgbClr val="54A021"/>
                </a:solidFill>
                <a:effectLst/>
                <a:uLnTx/>
                <a:uFillTx/>
                <a:latin typeface="Trebuchet MS" panose="020B0603020202020204"/>
                <a:ea typeface="+mn-ea"/>
                <a:cs typeface="+mn-cs"/>
              </a:rPr>
              <a:t>, 2023</a:t>
            </a:r>
            <a:endParaRPr kumimoji="0" lang="en-US" sz="2000" b="1" i="0" u="none" strike="noStrike" kern="1200" cap="none" spc="0" normalizeH="0" baseline="0" noProof="0" dirty="0">
              <a:ln>
                <a:noFill/>
              </a:ln>
              <a:solidFill>
                <a:srgbClr val="54A021"/>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sng" strike="noStrike" kern="1200" cap="none" spc="0" normalizeH="0" baseline="0" noProof="0" dirty="0">
              <a:ln>
                <a:noFill/>
              </a:ln>
              <a:solidFill>
                <a:prstClr val="black"/>
              </a:solidFill>
              <a:effectLst/>
              <a:uLnTx/>
              <a:uFillTx/>
              <a:latin typeface="Trebuchet MS" panose="020B0603020202020204"/>
              <a:ea typeface="+mn-ea"/>
              <a:cs typeface="+mn-cs"/>
              <a:hlinkClick r:id="rId3"/>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Trebuchet MS" panose="020B0603020202020204"/>
                <a:ea typeface="+mn-ea"/>
                <a:cs typeface="+mn-cs"/>
                <a:hlinkClick r:id="rId3"/>
              </a:rPr>
              <a:t>http://bit.ly/2PY75zO</a:t>
            </a:r>
            <a:endParaRPr kumimoji="0" lang="en-US" sz="2000" b="1" i="0" u="none" strike="noStrike" kern="1200" cap="none" spc="0" normalizeH="0" baseline="0" noProof="0" dirty="0">
              <a:ln>
                <a:noFill/>
              </a:ln>
              <a:solidFill>
                <a:srgbClr val="54A021"/>
              </a:solidFill>
              <a:effectLst/>
              <a:uLnTx/>
              <a:uFillTx/>
              <a:latin typeface="Trebuchet MS" panose="020B0603020202020204"/>
              <a:ea typeface="+mn-ea"/>
              <a:cs typeface="+mn-cs"/>
            </a:endParaRPr>
          </a:p>
        </p:txBody>
      </p:sp>
      <p:sp>
        <p:nvSpPr>
          <p:cNvPr id="6" name="TextBox 5"/>
          <p:cNvSpPr txBox="1"/>
          <p:nvPr/>
        </p:nvSpPr>
        <p:spPr>
          <a:xfrm>
            <a:off x="455612" y="3545348"/>
            <a:ext cx="7696200"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Check </a:t>
            </a:r>
            <a:r>
              <a:rPr lang="en-US" b="1" dirty="0">
                <a:solidFill>
                  <a:prstClr val="black"/>
                </a:solidFill>
                <a:latin typeface="Trebuchet MS" panose="020B0603020202020204"/>
              </a:rPr>
              <a:t>our MHRBPC Website for updates often.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Trebuchet MS" panose="020B0603020202020204"/>
              </a:rPr>
              <a:t>Sponsorship opportunities at various levels.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Contact Competition Committee with Questions: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Cynthia Worrad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hlinkClick r:id="rId4"/>
              </a:rPr>
              <a:t>cynthia.worrad@marist.edu</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845-575-3611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Roberta Diggins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hlinkClick r:id="rId5"/>
              </a:rPr>
              <a:t>roberta.diggins@marist.edu</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845-575-3601</a:t>
            </a:r>
          </a:p>
        </p:txBody>
      </p:sp>
      <p:sp>
        <p:nvSpPr>
          <p:cNvPr id="7" name="Rectangle 6"/>
          <p:cNvSpPr/>
          <p:nvPr/>
        </p:nvSpPr>
        <p:spPr>
          <a:xfrm>
            <a:off x="1065212" y="5492709"/>
            <a:ext cx="838200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0C226">
                    <a:lumMod val="50000"/>
                  </a:srgbClr>
                </a:solidFill>
                <a:effectLst/>
                <a:uLnTx/>
                <a:uFillTx/>
                <a:latin typeface="Trebuchet MS" panose="020B0603020202020204"/>
                <a:ea typeface="+mn-ea"/>
                <a:cs typeface="+mn-cs"/>
              </a:rPr>
              <a:t>Thank you for attending!</a:t>
            </a:r>
            <a:r>
              <a:rPr kumimoji="0" lang="en-US" sz="2000" b="0" i="0" u="none" strike="noStrike" kern="1200" cap="none" spc="0" normalizeH="0" baseline="0" noProof="0" dirty="0">
                <a:ln>
                  <a:noFill/>
                </a:ln>
                <a:solidFill>
                  <a:srgbClr val="90C226">
                    <a:lumMod val="50000"/>
                  </a:srgbClr>
                </a:solidFill>
                <a:effectLst/>
                <a:uLnTx/>
                <a:uFillTx/>
                <a:latin typeface="Trebuchet MS" panose="020B0603020202020204"/>
                <a:ea typeface="+mn-ea"/>
                <a:cs typeface="+mn-cs"/>
              </a:rPr>
              <a:t> </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4" name="Picture 3">
            <a:extLst>
              <a:ext uri="{FF2B5EF4-FFF2-40B4-BE49-F238E27FC236}">
                <a16:creationId xmlns:a16="http://schemas.microsoft.com/office/drawing/2014/main" id="{5E21FC6D-7E33-1C49-DE25-C61228BB16AD}"/>
              </a:ext>
            </a:extLst>
          </p:cNvPr>
          <p:cNvPicPr>
            <a:picLocks noChangeAspect="1"/>
          </p:cNvPicPr>
          <p:nvPr/>
        </p:nvPicPr>
        <p:blipFill>
          <a:blip r:embed="rId6"/>
          <a:stretch>
            <a:fillRect/>
          </a:stretch>
        </p:blipFill>
        <p:spPr>
          <a:xfrm>
            <a:off x="691655" y="580605"/>
            <a:ext cx="2639019" cy="2409308"/>
          </a:xfrm>
          <a:prstGeom prst="rect">
            <a:avLst/>
          </a:prstGeom>
        </p:spPr>
      </p:pic>
    </p:spTree>
    <p:extLst>
      <p:ext uri="{BB962C8B-B14F-4D97-AF65-F5344CB8AC3E}">
        <p14:creationId xmlns:p14="http://schemas.microsoft.com/office/powerpoint/2010/main" val="1124276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764373"/>
            <a:ext cx="10437992" cy="1293028"/>
          </a:xfrm>
        </p:spPr>
        <p:txBody>
          <a:bodyPr/>
          <a:lstStyle/>
          <a:p>
            <a:r>
              <a:rPr lang="en-US" dirty="0">
                <a:solidFill>
                  <a:schemeClr val="accent2"/>
                </a:solidFill>
              </a:rPr>
              <a:t>		Past Regional Participant Schools:</a:t>
            </a:r>
          </a:p>
        </p:txBody>
      </p:sp>
      <p:pic>
        <p:nvPicPr>
          <p:cNvPr id="4" name="Picture 3"/>
          <p:cNvPicPr>
            <a:picLocks noChangeAspect="1"/>
          </p:cNvPicPr>
          <p:nvPr/>
        </p:nvPicPr>
        <p:blipFill>
          <a:blip r:embed="rId3"/>
          <a:stretch>
            <a:fillRect/>
          </a:stretch>
        </p:blipFill>
        <p:spPr>
          <a:xfrm>
            <a:off x="324092" y="1846558"/>
            <a:ext cx="8000999" cy="3968041"/>
          </a:xfrm>
          <a:prstGeom prst="rect">
            <a:avLst/>
          </a:prstGeom>
        </p:spPr>
      </p:pic>
      <p:sp>
        <p:nvSpPr>
          <p:cNvPr id="5" name="TextBox 4"/>
          <p:cNvSpPr txBox="1"/>
          <p:nvPr/>
        </p:nvSpPr>
        <p:spPr>
          <a:xfrm>
            <a:off x="1903412" y="6096000"/>
            <a:ext cx="6421679" cy="461665"/>
          </a:xfrm>
          <a:prstGeom prst="rect">
            <a:avLst/>
          </a:prstGeom>
          <a:noFill/>
        </p:spPr>
        <p:txBody>
          <a:bodyPr wrap="square" rtlCol="0">
            <a:spAutoFit/>
          </a:bodyPr>
          <a:lstStyle/>
          <a:p>
            <a:r>
              <a:rPr lang="en-US" sz="800" b="1" dirty="0" err="1"/>
              <a:t>PARTICIPANTS</a:t>
            </a:r>
            <a:r>
              <a:rPr lang="en-US" sz="800" dirty="0" err="1"/>
              <a:t>“No</a:t>
            </a:r>
            <a:r>
              <a:rPr lang="en-US" sz="800" dirty="0"/>
              <a:t> official U.S. Government or Service Academy endorsement is implied. The views and opinions expressed by this organization do not necessarily state or reflect those of the U.S. Military Academy, Department of the Army, or Department of Defense.” </a:t>
            </a:r>
          </a:p>
        </p:txBody>
      </p:sp>
      <p:pic>
        <p:nvPicPr>
          <p:cNvPr id="7" name="Picture 6" descr="C:\Users\cynthia.worrad\AppData\Local\Microsoft\Windows\INetCache\Content.MSO\B5291722.tmp"/>
          <p:cNvPicPr/>
          <p:nvPr/>
        </p:nvPicPr>
        <p:blipFill>
          <a:blip r:embed="rId4">
            <a:extLst>
              <a:ext uri="{28A0092B-C50C-407E-A947-70E740481C1C}">
                <a14:useLocalDpi xmlns:a14="http://schemas.microsoft.com/office/drawing/2010/main" val="0"/>
              </a:ext>
            </a:extLst>
          </a:blip>
          <a:srcRect/>
          <a:stretch>
            <a:fillRect/>
          </a:stretch>
        </p:blipFill>
        <p:spPr bwMode="auto">
          <a:xfrm>
            <a:off x="7410328" y="5151735"/>
            <a:ext cx="1367433" cy="739743"/>
          </a:xfrm>
          <a:prstGeom prst="rect">
            <a:avLst/>
          </a:prstGeom>
          <a:noFill/>
          <a:ln>
            <a:noFill/>
          </a:ln>
        </p:spPr>
      </p:pic>
      <p:pic>
        <p:nvPicPr>
          <p:cNvPr id="8" name="Picture 7" descr="C:\Users\cynthia.worrad\AppData\Local\Microsoft\Windows\INetCache\Content.MSO\38262C37.t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6344" y="4600578"/>
            <a:ext cx="1189868" cy="352422"/>
          </a:xfrm>
          <a:prstGeom prst="rect">
            <a:avLst/>
          </a:prstGeom>
          <a:noFill/>
          <a:ln>
            <a:noFill/>
          </a:ln>
        </p:spPr>
      </p:pic>
      <p:pic>
        <p:nvPicPr>
          <p:cNvPr id="9" name="Picture 8" descr="C:\Users\cynthia.worrad\AppData\Local\Microsoft\Windows\INetCache\Content.MSO\77F2A4BA.tmp"/>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76344" y="3707615"/>
            <a:ext cx="1354087" cy="554632"/>
          </a:xfrm>
          <a:prstGeom prst="rect">
            <a:avLst/>
          </a:prstGeom>
          <a:noFill/>
          <a:ln>
            <a:noFill/>
          </a:ln>
        </p:spPr>
      </p:pic>
      <p:pic>
        <p:nvPicPr>
          <p:cNvPr id="10" name="Picture 9" descr="C:\Users\cynthia.worrad\AppData\Local\Microsoft\Windows\INetCache\Content.MSO\212AFCD8.tmp"/>
          <p:cNvPicPr/>
          <p:nvPr/>
        </p:nvPicPr>
        <p:blipFill>
          <a:blip r:embed="rId7">
            <a:extLst>
              <a:ext uri="{28A0092B-C50C-407E-A947-70E740481C1C}">
                <a14:useLocalDpi xmlns:a14="http://schemas.microsoft.com/office/drawing/2010/main" val="0"/>
              </a:ext>
            </a:extLst>
          </a:blip>
          <a:srcRect/>
          <a:stretch>
            <a:fillRect/>
          </a:stretch>
        </p:blipFill>
        <p:spPr bwMode="auto">
          <a:xfrm>
            <a:off x="4438529" y="1846558"/>
            <a:ext cx="3124200" cy="762000"/>
          </a:xfrm>
          <a:prstGeom prst="rect">
            <a:avLst/>
          </a:prstGeom>
          <a:noFill/>
          <a:ln>
            <a:noFill/>
          </a:ln>
        </p:spPr>
      </p:pic>
      <p:pic>
        <p:nvPicPr>
          <p:cNvPr id="11" name="Picture 10" descr="Rockland Community College - SUNY"/>
          <p:cNvPicPr/>
          <p:nvPr/>
        </p:nvPicPr>
        <p:blipFill>
          <a:blip r:embed="rId8">
            <a:extLst>
              <a:ext uri="{28A0092B-C50C-407E-A947-70E740481C1C}">
                <a14:useLocalDpi xmlns:a14="http://schemas.microsoft.com/office/drawing/2010/main" val="0"/>
              </a:ext>
            </a:extLst>
          </a:blip>
          <a:srcRect/>
          <a:stretch>
            <a:fillRect/>
          </a:stretch>
        </p:blipFill>
        <p:spPr bwMode="auto">
          <a:xfrm>
            <a:off x="2896232" y="1769679"/>
            <a:ext cx="1542297" cy="802554"/>
          </a:xfrm>
          <a:prstGeom prst="rect">
            <a:avLst/>
          </a:prstGeom>
          <a:noFill/>
          <a:ln>
            <a:noFill/>
          </a:ln>
        </p:spPr>
      </p:pic>
      <p:pic>
        <p:nvPicPr>
          <p:cNvPr id="12" name="Picture 11" descr="C:\Users\cynthia.worrad\AppData\Local\Microsoft\Windows\INetCache\Content.MSO\359E9732.tmp"/>
          <p:cNvPicPr/>
          <p:nvPr/>
        </p:nvPicPr>
        <p:blipFill>
          <a:blip r:embed="rId9">
            <a:extLst>
              <a:ext uri="{28A0092B-C50C-407E-A947-70E740481C1C}">
                <a14:useLocalDpi xmlns:a14="http://schemas.microsoft.com/office/drawing/2010/main" val="0"/>
              </a:ext>
            </a:extLst>
          </a:blip>
          <a:srcRect/>
          <a:stretch>
            <a:fillRect/>
          </a:stretch>
        </p:blipFill>
        <p:spPr bwMode="auto">
          <a:xfrm>
            <a:off x="7861252" y="1918001"/>
            <a:ext cx="1369179" cy="516504"/>
          </a:xfrm>
          <a:prstGeom prst="rect">
            <a:avLst/>
          </a:prstGeom>
          <a:noFill/>
          <a:ln>
            <a:noFill/>
          </a:ln>
        </p:spPr>
      </p:pic>
      <p:pic>
        <p:nvPicPr>
          <p:cNvPr id="14" name="Picture 13" descr="Purchase College - SUNY"/>
          <p:cNvPicPr/>
          <p:nvPr/>
        </p:nvPicPr>
        <p:blipFill>
          <a:blip r:embed="rId10">
            <a:extLst>
              <a:ext uri="{28A0092B-C50C-407E-A947-70E740481C1C}">
                <a14:useLocalDpi xmlns:a14="http://schemas.microsoft.com/office/drawing/2010/main" val="0"/>
              </a:ext>
            </a:extLst>
          </a:blip>
          <a:srcRect/>
          <a:stretch>
            <a:fillRect/>
          </a:stretch>
        </p:blipFill>
        <p:spPr bwMode="auto">
          <a:xfrm>
            <a:off x="8034584" y="2572233"/>
            <a:ext cx="1717428" cy="936647"/>
          </a:xfrm>
          <a:prstGeom prst="rect">
            <a:avLst/>
          </a:prstGeom>
          <a:noFill/>
          <a:ln>
            <a:noFill/>
          </a:ln>
        </p:spPr>
      </p:pic>
      <p:pic>
        <p:nvPicPr>
          <p:cNvPr id="15" name="Picture 14" descr="Touro College"/>
          <p:cNvPicPr/>
          <p:nvPr/>
        </p:nvPicPr>
        <p:blipFill>
          <a:blip r:embed="rId11">
            <a:extLst>
              <a:ext uri="{28A0092B-C50C-407E-A947-70E740481C1C}">
                <a14:useLocalDpi xmlns:a14="http://schemas.microsoft.com/office/drawing/2010/main" val="0"/>
              </a:ext>
            </a:extLst>
          </a:blip>
          <a:srcRect/>
          <a:stretch>
            <a:fillRect/>
          </a:stretch>
        </p:blipFill>
        <p:spPr bwMode="auto">
          <a:xfrm>
            <a:off x="2513012" y="4761418"/>
            <a:ext cx="951314" cy="898019"/>
          </a:xfrm>
          <a:prstGeom prst="rect">
            <a:avLst/>
          </a:prstGeom>
          <a:noFill/>
          <a:ln>
            <a:noFill/>
          </a:ln>
        </p:spPr>
      </p:pic>
      <p:pic>
        <p:nvPicPr>
          <p:cNvPr id="2" name="Picture 1">
            <a:extLst>
              <a:ext uri="{FF2B5EF4-FFF2-40B4-BE49-F238E27FC236}">
                <a16:creationId xmlns:a16="http://schemas.microsoft.com/office/drawing/2014/main" id="{F179EF35-5091-B4EF-20AA-CCFCEF0A40A6}"/>
              </a:ext>
            </a:extLst>
          </p:cNvPr>
          <p:cNvPicPr>
            <a:picLocks noChangeAspect="1"/>
          </p:cNvPicPr>
          <p:nvPr/>
        </p:nvPicPr>
        <p:blipFill>
          <a:blip r:embed="rId12"/>
          <a:stretch>
            <a:fillRect/>
          </a:stretch>
        </p:blipFill>
        <p:spPr>
          <a:xfrm>
            <a:off x="371058" y="447803"/>
            <a:ext cx="1576868" cy="1439611"/>
          </a:xfrm>
          <a:prstGeom prst="rect">
            <a:avLst/>
          </a:prstGeom>
        </p:spPr>
      </p:pic>
    </p:spTree>
    <p:extLst>
      <p:ext uri="{BB962C8B-B14F-4D97-AF65-F5344CB8AC3E}">
        <p14:creationId xmlns:p14="http://schemas.microsoft.com/office/powerpoint/2010/main" val="3002707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6612" y="457200"/>
            <a:ext cx="5411829" cy="646331"/>
          </a:xfrm>
          <a:prstGeom prst="rect">
            <a:avLst/>
          </a:prstGeom>
        </p:spPr>
        <p:txBody>
          <a:bodyPr wrap="square">
            <a:spAutoFit/>
          </a:bodyPr>
          <a:lstStyle/>
          <a:p>
            <a:r>
              <a:rPr lang="en-US" sz="3600" dirty="0">
                <a:solidFill>
                  <a:schemeClr val="accent2"/>
                </a:solidFill>
              </a:rPr>
              <a:t>Background and Basics </a:t>
            </a:r>
            <a:endParaRPr lang="en-US" sz="3600" dirty="0"/>
          </a:p>
        </p:txBody>
      </p:sp>
      <p:pic>
        <p:nvPicPr>
          <p:cNvPr id="24" name="Picture 23" descr="Image result for regional economic development council map n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0012" y="2614864"/>
            <a:ext cx="6636640" cy="4217092"/>
          </a:xfrm>
          <a:prstGeom prst="rect">
            <a:avLst/>
          </a:prstGeom>
          <a:noFill/>
          <a:ln>
            <a:noFill/>
          </a:ln>
        </p:spPr>
      </p:pic>
      <p:graphicFrame>
        <p:nvGraphicFramePr>
          <p:cNvPr id="25" name="Table 24"/>
          <p:cNvGraphicFramePr>
            <a:graphicFrameLocks noGrp="1"/>
          </p:cNvGraphicFramePr>
          <p:nvPr>
            <p:extLst>
              <p:ext uri="{D42A27DB-BD31-4B8C-83A1-F6EECF244321}">
                <p14:modId xmlns:p14="http://schemas.microsoft.com/office/powerpoint/2010/main" val="2695403039"/>
              </p:ext>
            </p:extLst>
          </p:nvPr>
        </p:nvGraphicFramePr>
        <p:xfrm>
          <a:off x="2249932" y="5638800"/>
          <a:ext cx="2438400" cy="952500"/>
        </p:xfrm>
        <a:graphic>
          <a:graphicData uri="http://schemas.openxmlformats.org/drawingml/2006/table">
            <a:tbl>
              <a:tblPr>
                <a:tableStyleId>{5C22544A-7EE6-4342-B048-85BDC9FD1C3A}</a:tableStyleId>
              </a:tblPr>
              <a:tblGrid>
                <a:gridCol w="1219200">
                  <a:extLst>
                    <a:ext uri="{9D8B030D-6E8A-4147-A177-3AD203B41FA5}">
                      <a16:colId xmlns:a16="http://schemas.microsoft.com/office/drawing/2014/main" val="1548091667"/>
                    </a:ext>
                  </a:extLst>
                </a:gridCol>
                <a:gridCol w="1219200">
                  <a:extLst>
                    <a:ext uri="{9D8B030D-6E8A-4147-A177-3AD203B41FA5}">
                      <a16:colId xmlns:a16="http://schemas.microsoft.com/office/drawing/2014/main" val="984364652"/>
                    </a:ext>
                  </a:extLst>
                </a:gridCol>
              </a:tblGrid>
              <a:tr h="190500">
                <a:tc>
                  <a:txBody>
                    <a:bodyPr/>
                    <a:lstStyle/>
                    <a:p>
                      <a:pPr algn="l" fontAlgn="b"/>
                      <a:r>
                        <a:rPr lang="en-US" sz="1100" u="none" strike="noStrike">
                          <a:effectLst/>
                        </a:rPr>
                        <a:t>Captial Region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Mohawk Valley</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3189248"/>
                  </a:ext>
                </a:extLst>
              </a:tr>
              <a:tr h="190500">
                <a:tc>
                  <a:txBody>
                    <a:bodyPr/>
                    <a:lstStyle/>
                    <a:p>
                      <a:pPr algn="l" fontAlgn="b"/>
                      <a:r>
                        <a:rPr lang="en-US" sz="1100" u="none" strike="noStrike">
                          <a:effectLst/>
                        </a:rPr>
                        <a:t>Central New York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New York City</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7775396"/>
                  </a:ext>
                </a:extLst>
              </a:tr>
              <a:tr h="190500">
                <a:tc>
                  <a:txBody>
                    <a:bodyPr/>
                    <a:lstStyle/>
                    <a:p>
                      <a:pPr algn="l" fontAlgn="b"/>
                      <a:r>
                        <a:rPr lang="en-US" sz="1100" u="none" strike="noStrike">
                          <a:effectLst/>
                        </a:rPr>
                        <a:t>Finger Lakes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North Country</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2765439"/>
                  </a:ext>
                </a:extLst>
              </a:tr>
              <a:tr h="190500">
                <a:tc>
                  <a:txBody>
                    <a:bodyPr/>
                    <a:lstStyle/>
                    <a:p>
                      <a:pPr algn="l" fontAlgn="b"/>
                      <a:r>
                        <a:rPr lang="en-US" sz="1100" u="none" strike="noStrike">
                          <a:effectLst/>
                        </a:rPr>
                        <a:t>Long Island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Southern Tier</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02065"/>
                  </a:ext>
                </a:extLst>
              </a:tr>
              <a:tr h="190500">
                <a:tc>
                  <a:txBody>
                    <a:bodyPr/>
                    <a:lstStyle/>
                    <a:p>
                      <a:pPr algn="l" fontAlgn="b"/>
                      <a:r>
                        <a:rPr lang="en-US" sz="1100" u="none" strike="noStrike">
                          <a:effectLst/>
                        </a:rPr>
                        <a:t>Mid-Hudson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Western New York</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04288"/>
                  </a:ext>
                </a:extLst>
              </a:tr>
            </a:tbl>
          </a:graphicData>
        </a:graphic>
      </p:graphicFrame>
      <p:sp>
        <p:nvSpPr>
          <p:cNvPr id="27" name="TextBox 26"/>
          <p:cNvSpPr txBox="1"/>
          <p:nvPr/>
        </p:nvSpPr>
        <p:spPr>
          <a:xfrm>
            <a:off x="7003268" y="4627422"/>
            <a:ext cx="3289726" cy="1169551"/>
          </a:xfrm>
          <a:prstGeom prst="rect">
            <a:avLst/>
          </a:prstGeom>
          <a:noFill/>
        </p:spPr>
        <p:txBody>
          <a:bodyPr wrap="square" rtlCol="0">
            <a:spAutoFit/>
          </a:bodyPr>
          <a:lstStyle/>
          <a:p>
            <a:r>
              <a:rPr lang="en-US" sz="2000" b="1" dirty="0"/>
              <a:t>NYS Competition Established in 2010</a:t>
            </a:r>
          </a:p>
          <a:p>
            <a:endParaRPr lang="en-US" sz="1000" b="1" dirty="0"/>
          </a:p>
          <a:p>
            <a:r>
              <a:rPr lang="en-US" sz="2000" b="1" dirty="0"/>
              <a:t>Regional Expansion 2013</a:t>
            </a:r>
            <a:endParaRPr lang="en-US" dirty="0"/>
          </a:p>
        </p:txBody>
      </p:sp>
      <p:pic>
        <p:nvPicPr>
          <p:cNvPr id="29" name="Content Placeholder 28"/>
          <p:cNvPicPr>
            <a:picLocks noGrp="1" noChangeAspect="1"/>
          </p:cNvPicPr>
          <p:nvPr>
            <p:ph idx="1"/>
          </p:nvPr>
        </p:nvPicPr>
        <p:blipFill>
          <a:blip r:embed="rId4"/>
          <a:stretch>
            <a:fillRect/>
          </a:stretch>
        </p:blipFill>
        <p:spPr>
          <a:xfrm>
            <a:off x="7161211" y="2167943"/>
            <a:ext cx="2806275" cy="2555467"/>
          </a:xfrm>
          <a:prstGeom prst="rect">
            <a:avLst/>
          </a:prstGeom>
        </p:spPr>
      </p:pic>
      <p:sp>
        <p:nvSpPr>
          <p:cNvPr id="30" name="TextBox 29"/>
          <p:cNvSpPr txBox="1"/>
          <p:nvPr/>
        </p:nvSpPr>
        <p:spPr>
          <a:xfrm>
            <a:off x="6619466" y="2029285"/>
            <a:ext cx="3733800" cy="1661993"/>
          </a:xfrm>
          <a:prstGeom prst="rect">
            <a:avLst/>
          </a:prstGeom>
          <a:noFill/>
        </p:spPr>
        <p:txBody>
          <a:bodyPr wrap="square" rtlCol="0">
            <a:spAutoFit/>
          </a:bodyPr>
          <a:lstStyle/>
          <a:p>
            <a:r>
              <a:rPr lang="en-US" sz="1400" b="1" dirty="0"/>
              <a:t>Mid-Hudson Region: 7 Counties</a:t>
            </a:r>
          </a:p>
          <a:p>
            <a:r>
              <a:rPr lang="en-US" sz="1000" dirty="0"/>
              <a:t>Dutchess</a:t>
            </a:r>
          </a:p>
          <a:p>
            <a:r>
              <a:rPr lang="en-US" sz="1000" dirty="0"/>
              <a:t>Orange</a:t>
            </a:r>
          </a:p>
          <a:p>
            <a:r>
              <a:rPr lang="en-US" sz="1000" dirty="0"/>
              <a:t>Putnam</a:t>
            </a:r>
          </a:p>
          <a:p>
            <a:r>
              <a:rPr lang="en-US" sz="1000" dirty="0"/>
              <a:t>Rockland</a:t>
            </a:r>
          </a:p>
          <a:p>
            <a:r>
              <a:rPr lang="en-US" sz="1000" dirty="0"/>
              <a:t>Sullivan</a:t>
            </a:r>
          </a:p>
          <a:p>
            <a:r>
              <a:rPr lang="en-US" sz="1000" dirty="0"/>
              <a:t>Ulster</a:t>
            </a:r>
          </a:p>
          <a:p>
            <a:r>
              <a:rPr lang="en-US" sz="1000" dirty="0"/>
              <a:t>Westchester</a:t>
            </a:r>
          </a:p>
          <a:p>
            <a:endParaRPr lang="en-US" dirty="0"/>
          </a:p>
        </p:txBody>
      </p:sp>
      <p:sp>
        <p:nvSpPr>
          <p:cNvPr id="31" name="TextBox 30"/>
          <p:cNvSpPr txBox="1"/>
          <p:nvPr/>
        </p:nvSpPr>
        <p:spPr>
          <a:xfrm>
            <a:off x="531812" y="2167943"/>
            <a:ext cx="4797122" cy="1015663"/>
          </a:xfrm>
          <a:prstGeom prst="rect">
            <a:avLst/>
          </a:prstGeom>
          <a:noFill/>
        </p:spPr>
        <p:txBody>
          <a:bodyPr wrap="square" rtlCol="0">
            <a:spAutoFit/>
          </a:bodyPr>
          <a:lstStyle/>
          <a:p>
            <a:r>
              <a:rPr lang="en-US" b="1" dirty="0"/>
              <a:t>10</a:t>
            </a:r>
            <a:r>
              <a:rPr lang="en-US" dirty="0"/>
              <a:t> Regions for the New York State Business Plan Competition </a:t>
            </a:r>
            <a:r>
              <a:rPr lang="en-US" sz="1200" dirty="0"/>
              <a:t>based on New York’s ten Regional Economic Development Council zones. </a:t>
            </a:r>
          </a:p>
          <a:p>
            <a:endParaRPr lang="en-US" sz="1200" dirty="0"/>
          </a:p>
        </p:txBody>
      </p:sp>
      <p:cxnSp>
        <p:nvCxnSpPr>
          <p:cNvPr id="1024" name="Straight Arrow Connector 1023"/>
          <p:cNvCxnSpPr/>
          <p:nvPr/>
        </p:nvCxnSpPr>
        <p:spPr>
          <a:xfrm flipV="1">
            <a:off x="5971290" y="3810000"/>
            <a:ext cx="2193305" cy="1965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1" name="TextBox 1030"/>
          <p:cNvSpPr txBox="1"/>
          <p:nvPr/>
        </p:nvSpPr>
        <p:spPr>
          <a:xfrm>
            <a:off x="7542212" y="4419600"/>
            <a:ext cx="2044274" cy="533400"/>
          </a:xfrm>
          <a:prstGeom prst="rect">
            <a:avLst/>
          </a:prstGeom>
          <a:noFill/>
        </p:spPr>
        <p:txBody>
          <a:bodyPr wrap="square" rtlCol="0">
            <a:spAutoFit/>
          </a:bodyPr>
          <a:lstStyle/>
          <a:p>
            <a:endParaRPr lang="en-US" dirty="0"/>
          </a:p>
        </p:txBody>
      </p:sp>
      <p:sp>
        <p:nvSpPr>
          <p:cNvPr id="1032" name="TextBox 1031"/>
          <p:cNvSpPr txBox="1"/>
          <p:nvPr/>
        </p:nvSpPr>
        <p:spPr>
          <a:xfrm>
            <a:off x="531812" y="1103531"/>
            <a:ext cx="8991600" cy="923330"/>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The MHRBPC provides a platform for students to</a:t>
            </a:r>
            <a:r>
              <a:rPr lang="en-US" dirty="0">
                <a:latin typeface="Calibri" panose="020F0502020204030204" pitchFamily="34" charset="0"/>
                <a:cs typeface="Calibri" panose="020F0502020204030204" pitchFamily="34" charset="0"/>
              </a:rPr>
              <a:t>:  share their business ideas, research the market and competitive landscape, complete financial projections, and compete for cash and in-kind prizes. </a:t>
            </a:r>
            <a:r>
              <a:rPr lang="en-US" b="1" dirty="0">
                <a:latin typeface="Calibri" panose="020F0502020204030204" pitchFamily="34" charset="0"/>
                <a:cs typeface="Calibri" panose="020F0502020204030204" pitchFamily="34" charset="0"/>
              </a:rPr>
              <a:t>Plus additional benefits: </a:t>
            </a:r>
            <a:r>
              <a:rPr lang="en-US" dirty="0">
                <a:latin typeface="Calibri" panose="020F0502020204030204" pitchFamily="34" charset="0"/>
                <a:cs typeface="Calibri" panose="020F0502020204030204" pitchFamily="34" charset="0"/>
              </a:rPr>
              <a:t>network, receive mentorship &amp; advice, gain experience</a:t>
            </a:r>
          </a:p>
        </p:txBody>
      </p:sp>
      <p:sp>
        <p:nvSpPr>
          <p:cNvPr id="2" name="TextBox 1"/>
          <p:cNvSpPr txBox="1"/>
          <p:nvPr/>
        </p:nvSpPr>
        <p:spPr>
          <a:xfrm>
            <a:off x="447041" y="4150221"/>
            <a:ext cx="1644948" cy="2308324"/>
          </a:xfrm>
          <a:prstGeom prst="rect">
            <a:avLst/>
          </a:prstGeom>
          <a:noFill/>
          <a:ln>
            <a:solidFill>
              <a:srgbClr val="00B050"/>
            </a:solidFill>
          </a:ln>
        </p:spPr>
        <p:txBody>
          <a:bodyPr wrap="square" rtlCol="0">
            <a:spAutoFit/>
          </a:bodyPr>
          <a:lstStyle/>
          <a:p>
            <a:r>
              <a:rPr lang="en-US" b="1" dirty="0">
                <a:solidFill>
                  <a:srgbClr val="00B050"/>
                </a:solidFill>
              </a:rPr>
              <a:t>Students will be assigned to a semifinal regional competition based on the</a:t>
            </a:r>
          </a:p>
          <a:p>
            <a:r>
              <a:rPr lang="en-US" b="1" dirty="0">
                <a:solidFill>
                  <a:srgbClr val="00B050"/>
                </a:solidFill>
              </a:rPr>
              <a:t>location of their school. </a:t>
            </a:r>
            <a:endParaRPr lang="en-US" dirty="0">
              <a:solidFill>
                <a:srgbClr val="00B050"/>
              </a:solidFill>
            </a:endParaRPr>
          </a:p>
        </p:txBody>
      </p:sp>
    </p:spTree>
    <p:extLst>
      <p:ext uri="{BB962C8B-B14F-4D97-AF65-F5344CB8AC3E}">
        <p14:creationId xmlns:p14="http://schemas.microsoft.com/office/powerpoint/2010/main" val="3895480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accent2"/>
                </a:solidFill>
              </a:rPr>
              <a:t>			Background and Basics</a:t>
            </a:r>
            <a:br>
              <a:rPr lang="en-US" dirty="0">
                <a:solidFill>
                  <a:schemeClr val="accent2"/>
                </a:solidFill>
              </a:rPr>
            </a:br>
            <a:r>
              <a:rPr lang="en-US" dirty="0">
                <a:solidFill>
                  <a:schemeClr val="accent2"/>
                </a:solidFill>
              </a:rPr>
              <a:t>			</a:t>
            </a:r>
            <a:endParaRPr lang="en-US" dirty="0">
              <a:solidFill>
                <a:srgbClr val="FF0000"/>
              </a:solidFill>
            </a:endParaRPr>
          </a:p>
        </p:txBody>
      </p:sp>
      <p:sp>
        <p:nvSpPr>
          <p:cNvPr id="8" name="TextBox 7"/>
          <p:cNvSpPr txBox="1"/>
          <p:nvPr/>
        </p:nvSpPr>
        <p:spPr>
          <a:xfrm>
            <a:off x="677158" y="4731204"/>
            <a:ext cx="9563100" cy="203132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wrap="square" rtlCol="0">
            <a:spAutoFit/>
          </a:bodyPr>
          <a:lstStyle/>
          <a:p>
            <a:r>
              <a:rPr lang="en-US" b="1" dirty="0"/>
              <a:t>Since 2010, over….</a:t>
            </a:r>
          </a:p>
          <a:p>
            <a:pPr marL="342900" indent="-342900">
              <a:buFont typeface="Wingdings" panose="05000000000000000000" pitchFamily="2" charset="2"/>
              <a:buChar char="Ø"/>
            </a:pPr>
            <a:r>
              <a:rPr lang="en-US" b="1" dirty="0"/>
              <a:t>6,000 Students have pitched their ideas</a:t>
            </a:r>
          </a:p>
          <a:p>
            <a:pPr marL="342900" indent="-342900">
              <a:buFont typeface="Wingdings" panose="05000000000000000000" pitchFamily="2" charset="2"/>
              <a:buChar char="Ø"/>
            </a:pPr>
            <a:r>
              <a:rPr lang="en-US" b="1" dirty="0"/>
              <a:t>3,000 Teams participated in the NYS Business Competition</a:t>
            </a:r>
          </a:p>
          <a:p>
            <a:pPr marL="342900" indent="-342900">
              <a:buFont typeface="Wingdings" panose="05000000000000000000" pitchFamily="2" charset="2"/>
              <a:buChar char="Ø"/>
            </a:pPr>
            <a:r>
              <a:rPr lang="en-US" b="1" dirty="0"/>
              <a:t>60 NY state colleges and universities </a:t>
            </a:r>
          </a:p>
          <a:p>
            <a:pPr marL="342900" indent="-342900">
              <a:buFont typeface="Wingdings" panose="05000000000000000000" pitchFamily="2" charset="2"/>
              <a:buChar char="Ø"/>
            </a:pPr>
            <a:r>
              <a:rPr lang="en-US" b="1" dirty="0"/>
              <a:t>$150,000,000 of economic impact</a:t>
            </a:r>
          </a:p>
          <a:p>
            <a:pPr marL="342900" indent="-342900">
              <a:buFont typeface="Wingdings" panose="05000000000000000000" pitchFamily="2" charset="2"/>
              <a:buChar char="Ø"/>
            </a:pPr>
            <a:r>
              <a:rPr lang="en-US" b="1" dirty="0"/>
              <a:t>$2,800,000 cash and in-kind prizes awarded</a:t>
            </a:r>
          </a:p>
          <a:p>
            <a:pPr marL="342900" indent="-342900">
              <a:buFont typeface="Wingdings" panose="05000000000000000000" pitchFamily="2" charset="2"/>
              <a:buChar char="Ø"/>
            </a:pPr>
            <a:r>
              <a:rPr lang="en-US" b="1" dirty="0"/>
              <a:t>$45,000,000 raised by businesses launched</a:t>
            </a:r>
          </a:p>
        </p:txBody>
      </p:sp>
      <p:sp>
        <p:nvSpPr>
          <p:cNvPr id="3" name="TextBox 2"/>
          <p:cNvSpPr txBox="1"/>
          <p:nvPr/>
        </p:nvSpPr>
        <p:spPr>
          <a:xfrm>
            <a:off x="677158" y="1670884"/>
            <a:ext cx="8846254" cy="400110"/>
          </a:xfrm>
          <a:prstGeom prst="rect">
            <a:avLst/>
          </a:prstGeom>
          <a:noFill/>
        </p:spPr>
        <p:txBody>
          <a:bodyPr wrap="square" rtlCol="0">
            <a:spAutoFit/>
          </a:bodyPr>
          <a:lstStyle/>
          <a:p>
            <a:r>
              <a:rPr lang="en-US" sz="2000" b="1" dirty="0"/>
              <a:t>NYS Competition History</a:t>
            </a:r>
          </a:p>
        </p:txBody>
      </p:sp>
      <p:sp>
        <p:nvSpPr>
          <p:cNvPr id="10" name="TextBox 9"/>
          <p:cNvSpPr txBox="1"/>
          <p:nvPr/>
        </p:nvSpPr>
        <p:spPr>
          <a:xfrm>
            <a:off x="677158" y="2022188"/>
            <a:ext cx="9684454" cy="2308324"/>
          </a:xfrm>
          <a:prstGeom prst="rect">
            <a:avLst/>
          </a:prstGeom>
          <a:noFill/>
        </p:spPr>
        <p:txBody>
          <a:bodyPr wrap="square" rtlCol="0">
            <a:spAutoFit/>
          </a:bodyPr>
          <a:lstStyle/>
          <a:p>
            <a:r>
              <a:rPr lang="en-US" b="1" dirty="0"/>
              <a:t>2010: A regional business plan competition with a focus on energy technology was organized by SUNY College of Nanoscale Science and Engineering (CNSE)</a:t>
            </a:r>
          </a:p>
          <a:p>
            <a:r>
              <a:rPr lang="en-US" sz="1600" dirty="0"/>
              <a:t>In partnership with: </a:t>
            </a:r>
            <a:r>
              <a:rPr lang="en-US" sz="1400" dirty="0"/>
              <a:t>University of Albany School of Business, </a:t>
            </a:r>
            <a:r>
              <a:rPr lang="en-US" sz="1400" dirty="0" err="1"/>
              <a:t>Lally</a:t>
            </a:r>
            <a:r>
              <a:rPr lang="en-US" sz="1400" dirty="0"/>
              <a:t> School of Management and Technology at Rensselaer Polytechnic Institute, and Union Graduate College School of Management</a:t>
            </a:r>
          </a:p>
          <a:p>
            <a:r>
              <a:rPr lang="en-US" sz="1400" b="1" dirty="0"/>
              <a:t>Inaugural event held at CNSE’s Albany Nanotech Complex</a:t>
            </a:r>
          </a:p>
          <a:p>
            <a:endParaRPr lang="en-US" sz="1400" dirty="0"/>
          </a:p>
          <a:p>
            <a:r>
              <a:rPr lang="en-US" b="1" dirty="0"/>
              <a:t>2013: Regional Expansion</a:t>
            </a:r>
          </a:p>
          <a:p>
            <a:r>
              <a:rPr lang="en-US" sz="1600" dirty="0"/>
              <a:t>Regional partner institutions host semifinal competitions in each of the regions every March/April</a:t>
            </a:r>
          </a:p>
          <a:p>
            <a:r>
              <a:rPr lang="en-US" sz="1600" dirty="0"/>
              <a:t>Top teams from each region advance to the statewide final competition </a:t>
            </a:r>
            <a:endParaRPr lang="en-US" sz="1400" dirty="0"/>
          </a:p>
        </p:txBody>
      </p:sp>
      <p:pic>
        <p:nvPicPr>
          <p:cNvPr id="11" name="Picture 10"/>
          <p:cNvPicPr>
            <a:picLocks noChangeAspect="1"/>
          </p:cNvPicPr>
          <p:nvPr/>
        </p:nvPicPr>
        <p:blipFill>
          <a:blip r:embed="rId3"/>
          <a:stretch>
            <a:fillRect/>
          </a:stretch>
        </p:blipFill>
        <p:spPr>
          <a:xfrm>
            <a:off x="7857709" y="1117894"/>
            <a:ext cx="1422900" cy="858400"/>
          </a:xfrm>
          <a:prstGeom prst="rect">
            <a:avLst/>
          </a:prstGeom>
        </p:spPr>
      </p:pic>
      <p:pic>
        <p:nvPicPr>
          <p:cNvPr id="2" name="Picture 1">
            <a:extLst>
              <a:ext uri="{FF2B5EF4-FFF2-40B4-BE49-F238E27FC236}">
                <a16:creationId xmlns:a16="http://schemas.microsoft.com/office/drawing/2014/main" id="{B2FAF0B2-4643-C39C-7C47-9FDADF2ACAB8}"/>
              </a:ext>
            </a:extLst>
          </p:cNvPr>
          <p:cNvPicPr>
            <a:picLocks noChangeAspect="1"/>
          </p:cNvPicPr>
          <p:nvPr/>
        </p:nvPicPr>
        <p:blipFill>
          <a:blip r:embed="rId4"/>
          <a:stretch>
            <a:fillRect/>
          </a:stretch>
        </p:blipFill>
        <p:spPr>
          <a:xfrm>
            <a:off x="455612" y="208908"/>
            <a:ext cx="1438167" cy="1312983"/>
          </a:xfrm>
          <a:prstGeom prst="rect">
            <a:avLst/>
          </a:prstGeom>
        </p:spPr>
      </p:pic>
    </p:spTree>
    <p:extLst>
      <p:ext uri="{BB962C8B-B14F-4D97-AF65-F5344CB8AC3E}">
        <p14:creationId xmlns:p14="http://schemas.microsoft.com/office/powerpoint/2010/main" val="4248855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66" y="331457"/>
            <a:ext cx="6214364" cy="609600"/>
          </a:xfrm>
        </p:spPr>
        <p:txBody>
          <a:bodyPr>
            <a:noAutofit/>
          </a:bodyPr>
          <a:lstStyle/>
          <a:p>
            <a:r>
              <a:rPr lang="en-US" sz="3200" dirty="0">
                <a:solidFill>
                  <a:schemeClr val="accent2"/>
                </a:solidFill>
              </a:rPr>
              <a:t>General Competition Overview</a:t>
            </a:r>
          </a:p>
        </p:txBody>
      </p:sp>
      <p:sp>
        <p:nvSpPr>
          <p:cNvPr id="4" name="Text Placeholder 3"/>
          <p:cNvSpPr>
            <a:spLocks noGrp="1"/>
          </p:cNvSpPr>
          <p:nvPr>
            <p:ph type="body" sz="half" idx="2"/>
          </p:nvPr>
        </p:nvSpPr>
        <p:spPr>
          <a:xfrm>
            <a:off x="989012" y="880093"/>
            <a:ext cx="8915400" cy="5236311"/>
          </a:xfrm>
        </p:spPr>
        <p:txBody>
          <a:bodyPr>
            <a:normAutofit/>
          </a:bodyPr>
          <a:lstStyle/>
          <a:p>
            <a:pPr>
              <a:spcBef>
                <a:spcPts val="0"/>
              </a:spcBef>
            </a:pPr>
            <a:endParaRPr lang="en-US" sz="1800" b="1" dirty="0">
              <a:solidFill>
                <a:srgbClr val="C00000"/>
              </a:solidFill>
            </a:endParaRPr>
          </a:p>
          <a:p>
            <a:pPr>
              <a:spcBef>
                <a:spcPts val="0"/>
              </a:spcBef>
            </a:pPr>
            <a:r>
              <a:rPr lang="en-US" sz="2400" b="1" dirty="0">
                <a:solidFill>
                  <a:schemeClr val="accent5">
                    <a:lumMod val="75000"/>
                  </a:schemeClr>
                </a:solidFill>
              </a:rPr>
              <a:t>Mid-Hudson Regional Business Plan Competition: </a:t>
            </a:r>
          </a:p>
          <a:p>
            <a:pPr>
              <a:spcBef>
                <a:spcPts val="0"/>
              </a:spcBef>
            </a:pPr>
            <a:r>
              <a:rPr lang="en-US" b="1" dirty="0">
                <a:solidFill>
                  <a:schemeClr val="accent5">
                    <a:lumMod val="75000"/>
                  </a:schemeClr>
                </a:solidFill>
              </a:rPr>
              <a:t>hosted by Marist College, in-person</a:t>
            </a:r>
          </a:p>
          <a:p>
            <a:pPr>
              <a:spcBef>
                <a:spcPts val="0"/>
              </a:spcBef>
            </a:pPr>
            <a:r>
              <a:rPr lang="en-US" sz="1800" b="1" dirty="0">
                <a:solidFill>
                  <a:schemeClr val="accent2">
                    <a:lumMod val="50000"/>
                  </a:schemeClr>
                </a:solidFill>
              </a:rPr>
              <a:t>March 1, 2023 – Student Teams </a:t>
            </a:r>
            <a:r>
              <a:rPr lang="en-US" sz="1800" b="1" u="sng" dirty="0">
                <a:solidFill>
                  <a:schemeClr val="accent2">
                    <a:lumMod val="50000"/>
                  </a:schemeClr>
                </a:solidFill>
              </a:rPr>
              <a:t>Application</a:t>
            </a:r>
            <a:r>
              <a:rPr lang="en-US" sz="1800" b="1" dirty="0">
                <a:solidFill>
                  <a:schemeClr val="accent2">
                    <a:lumMod val="50000"/>
                  </a:schemeClr>
                </a:solidFill>
              </a:rPr>
              <a:t> Deadline</a:t>
            </a:r>
          </a:p>
          <a:p>
            <a:pPr>
              <a:spcBef>
                <a:spcPts val="0"/>
              </a:spcBef>
            </a:pPr>
            <a:r>
              <a:rPr lang="en-US" sz="1800" b="1" dirty="0">
                <a:solidFill>
                  <a:schemeClr val="accent2">
                    <a:lumMod val="50000"/>
                  </a:schemeClr>
                </a:solidFill>
              </a:rPr>
              <a:t>March 20, 2023 – Student Teams </a:t>
            </a:r>
            <a:r>
              <a:rPr lang="en-US" sz="1800" b="1" u="sng" dirty="0">
                <a:solidFill>
                  <a:schemeClr val="accent2">
                    <a:lumMod val="50000"/>
                  </a:schemeClr>
                </a:solidFill>
              </a:rPr>
              <a:t>Video Pitch, Executive Summary and Slide Deck </a:t>
            </a:r>
            <a:r>
              <a:rPr lang="en-US" sz="1800" b="1" dirty="0">
                <a:solidFill>
                  <a:schemeClr val="accent2">
                    <a:lumMod val="50000"/>
                  </a:schemeClr>
                </a:solidFill>
              </a:rPr>
              <a:t>submission deadline</a:t>
            </a:r>
          </a:p>
          <a:p>
            <a:pPr>
              <a:spcBef>
                <a:spcPts val="0"/>
              </a:spcBef>
            </a:pPr>
            <a:endParaRPr lang="en-US" sz="1300" b="1" dirty="0">
              <a:solidFill>
                <a:schemeClr val="accent2">
                  <a:lumMod val="50000"/>
                </a:schemeClr>
              </a:solidFill>
            </a:endParaRPr>
          </a:p>
          <a:p>
            <a:pPr>
              <a:spcBef>
                <a:spcPts val="0"/>
              </a:spcBef>
            </a:pPr>
            <a:r>
              <a:rPr lang="en-US" sz="4000" b="1" dirty="0">
                <a:solidFill>
                  <a:schemeClr val="accent2">
                    <a:lumMod val="50000"/>
                  </a:schemeClr>
                </a:solidFill>
              </a:rPr>
              <a:t>March 31, 2023 </a:t>
            </a:r>
            <a:r>
              <a:rPr lang="en-US" sz="1800" b="1" dirty="0">
                <a:solidFill>
                  <a:schemeClr val="accent2">
                    <a:lumMod val="50000"/>
                  </a:schemeClr>
                </a:solidFill>
              </a:rPr>
              <a:t>– </a:t>
            </a:r>
            <a:r>
              <a:rPr lang="en-US" sz="1600" b="1" u="sng" dirty="0">
                <a:solidFill>
                  <a:schemeClr val="accent2">
                    <a:lumMod val="50000"/>
                  </a:schemeClr>
                </a:solidFill>
              </a:rPr>
              <a:t>In-person</a:t>
            </a:r>
            <a:r>
              <a:rPr lang="en-US" sz="1600" b="1" dirty="0">
                <a:solidFill>
                  <a:schemeClr val="accent2">
                    <a:lumMod val="50000"/>
                  </a:schemeClr>
                </a:solidFill>
              </a:rPr>
              <a:t> Pitch and Q&amp;A, and Awards Ceremony</a:t>
            </a:r>
          </a:p>
          <a:p>
            <a:pPr>
              <a:spcBef>
                <a:spcPts val="0"/>
              </a:spcBef>
            </a:pPr>
            <a:endParaRPr lang="en-US" sz="1000" b="1" dirty="0">
              <a:solidFill>
                <a:schemeClr val="accent2"/>
              </a:solidFill>
            </a:endParaRPr>
          </a:p>
          <a:p>
            <a:pPr>
              <a:spcBef>
                <a:spcPts val="0"/>
              </a:spcBef>
            </a:pPr>
            <a:endParaRPr lang="en-US" sz="1000" b="1" dirty="0">
              <a:solidFill>
                <a:schemeClr val="accent2"/>
              </a:solidFill>
            </a:endParaRPr>
          </a:p>
          <a:p>
            <a:pPr>
              <a:spcBef>
                <a:spcPts val="0"/>
              </a:spcBef>
            </a:pPr>
            <a:endParaRPr lang="en-US" sz="1000" b="1" dirty="0">
              <a:solidFill>
                <a:schemeClr val="accent2"/>
              </a:solidFill>
            </a:endParaRPr>
          </a:p>
          <a:p>
            <a:pPr>
              <a:spcBef>
                <a:spcPts val="0"/>
              </a:spcBef>
            </a:pPr>
            <a:r>
              <a:rPr lang="en-US" sz="2000" b="1" dirty="0">
                <a:solidFill>
                  <a:schemeClr val="accent5">
                    <a:lumMod val="75000"/>
                  </a:schemeClr>
                </a:solidFill>
              </a:rPr>
              <a:t>New York State Business Plan Competition: </a:t>
            </a:r>
          </a:p>
          <a:p>
            <a:pPr>
              <a:spcBef>
                <a:spcPts val="0"/>
              </a:spcBef>
            </a:pPr>
            <a:r>
              <a:rPr lang="en-US" sz="1800" b="1" dirty="0">
                <a:solidFill>
                  <a:schemeClr val="accent2">
                    <a:lumMod val="75000"/>
                  </a:schemeClr>
                </a:solidFill>
              </a:rPr>
              <a:t>April 18, 2023 </a:t>
            </a:r>
          </a:p>
          <a:p>
            <a:pPr>
              <a:spcBef>
                <a:spcPts val="0"/>
              </a:spcBef>
            </a:pPr>
            <a:r>
              <a:rPr lang="en-US" sz="1800" b="1" dirty="0">
                <a:solidFill>
                  <a:schemeClr val="accent2">
                    <a:lumMod val="75000"/>
                  </a:schemeClr>
                </a:solidFill>
              </a:rPr>
              <a:t>- </a:t>
            </a:r>
            <a:r>
              <a:rPr lang="en-US" sz="1700" b="1" i="1" u="sng" dirty="0">
                <a:solidFill>
                  <a:schemeClr val="accent2">
                    <a:lumMod val="75000"/>
                  </a:schemeClr>
                </a:solidFill>
              </a:rPr>
              <a:t>First Round</a:t>
            </a:r>
            <a:r>
              <a:rPr lang="en-US" sz="1700" b="1" dirty="0">
                <a:solidFill>
                  <a:schemeClr val="accent2">
                    <a:lumMod val="75000"/>
                  </a:schemeClr>
                </a:solidFill>
              </a:rPr>
              <a:t>: </a:t>
            </a:r>
            <a:r>
              <a:rPr lang="en-US" sz="1500" b="1" dirty="0">
                <a:solidFill>
                  <a:schemeClr val="accent2">
                    <a:lumMod val="75000"/>
                  </a:schemeClr>
                </a:solidFill>
              </a:rPr>
              <a:t>Regional Winners Final Video Pitch and Slide Deck submission deadline</a:t>
            </a:r>
          </a:p>
          <a:p>
            <a:pPr>
              <a:spcBef>
                <a:spcPts val="0"/>
              </a:spcBef>
            </a:pPr>
            <a:endParaRPr lang="en-US" sz="800" b="1" dirty="0">
              <a:solidFill>
                <a:schemeClr val="accent2">
                  <a:lumMod val="75000"/>
                </a:schemeClr>
              </a:solidFill>
            </a:endParaRPr>
          </a:p>
          <a:p>
            <a:pPr>
              <a:spcBef>
                <a:spcPts val="0"/>
              </a:spcBef>
            </a:pPr>
            <a:r>
              <a:rPr lang="en-US" sz="1800" b="1" dirty="0">
                <a:solidFill>
                  <a:schemeClr val="accent2">
                    <a:lumMod val="75000"/>
                  </a:schemeClr>
                </a:solidFill>
              </a:rPr>
              <a:t>April 27, 2023 – in-person in Syracuse, NY</a:t>
            </a:r>
          </a:p>
          <a:p>
            <a:pPr>
              <a:spcBef>
                <a:spcPts val="0"/>
              </a:spcBef>
            </a:pPr>
            <a:r>
              <a:rPr lang="en-US" sz="1800" b="1" dirty="0">
                <a:solidFill>
                  <a:schemeClr val="accent2">
                    <a:lumMod val="75000"/>
                  </a:schemeClr>
                </a:solidFill>
              </a:rPr>
              <a:t>– </a:t>
            </a:r>
            <a:r>
              <a:rPr lang="en-US" sz="1700" b="1" i="1" u="sng" dirty="0">
                <a:solidFill>
                  <a:schemeClr val="accent2">
                    <a:lumMod val="75000"/>
                  </a:schemeClr>
                </a:solidFill>
              </a:rPr>
              <a:t>Second Round -Track Winners</a:t>
            </a:r>
            <a:r>
              <a:rPr lang="en-US" sz="1700" b="1" dirty="0">
                <a:solidFill>
                  <a:schemeClr val="accent2">
                    <a:lumMod val="75000"/>
                  </a:schemeClr>
                </a:solidFill>
              </a:rPr>
              <a:t>: </a:t>
            </a:r>
            <a:r>
              <a:rPr lang="en-US" b="1" dirty="0">
                <a:solidFill>
                  <a:schemeClr val="accent2">
                    <a:lumMod val="75000"/>
                  </a:schemeClr>
                </a:solidFill>
              </a:rPr>
              <a:t>Top Teams in Each Track Compete </a:t>
            </a:r>
            <a:r>
              <a:rPr lang="en-US" b="1" u="sng" dirty="0">
                <a:solidFill>
                  <a:schemeClr val="accent2">
                    <a:lumMod val="75000"/>
                  </a:schemeClr>
                </a:solidFill>
              </a:rPr>
              <a:t>in-person</a:t>
            </a:r>
            <a:r>
              <a:rPr lang="en-US" b="1" dirty="0">
                <a:solidFill>
                  <a:schemeClr val="accent2">
                    <a:lumMod val="75000"/>
                  </a:schemeClr>
                </a:solidFill>
              </a:rPr>
              <a:t> in morning.</a:t>
            </a:r>
          </a:p>
          <a:p>
            <a:pPr>
              <a:spcBef>
                <a:spcPts val="0"/>
              </a:spcBef>
            </a:pPr>
            <a:r>
              <a:rPr lang="en-US" b="1" dirty="0">
                <a:solidFill>
                  <a:schemeClr val="accent2">
                    <a:lumMod val="75000"/>
                  </a:schemeClr>
                </a:solidFill>
              </a:rPr>
              <a:t>- </a:t>
            </a:r>
            <a:r>
              <a:rPr lang="en-US" sz="1700" b="1" i="1" u="sng" dirty="0">
                <a:solidFill>
                  <a:schemeClr val="accent2">
                    <a:lumMod val="75000"/>
                  </a:schemeClr>
                </a:solidFill>
              </a:rPr>
              <a:t>Third Round - Grand Prize Finals</a:t>
            </a:r>
            <a:r>
              <a:rPr lang="en-US" sz="1700" b="1" dirty="0">
                <a:solidFill>
                  <a:schemeClr val="accent2">
                    <a:lumMod val="75000"/>
                  </a:schemeClr>
                </a:solidFill>
              </a:rPr>
              <a:t>: </a:t>
            </a:r>
            <a:r>
              <a:rPr lang="en-US" b="1" dirty="0">
                <a:solidFill>
                  <a:schemeClr val="accent2">
                    <a:lumMod val="75000"/>
                  </a:schemeClr>
                </a:solidFill>
              </a:rPr>
              <a:t>First Place Track winners Compete </a:t>
            </a:r>
            <a:r>
              <a:rPr lang="en-US" b="1" u="sng" dirty="0">
                <a:solidFill>
                  <a:schemeClr val="accent2">
                    <a:lumMod val="75000"/>
                  </a:schemeClr>
                </a:solidFill>
              </a:rPr>
              <a:t>in-person</a:t>
            </a:r>
            <a:r>
              <a:rPr lang="en-US" b="1" dirty="0">
                <a:solidFill>
                  <a:schemeClr val="accent2">
                    <a:lumMod val="75000"/>
                  </a:schemeClr>
                </a:solidFill>
              </a:rPr>
              <a:t> in afternoon for grand prize.</a:t>
            </a:r>
            <a:endParaRPr lang="en-US" b="1" dirty="0">
              <a:solidFill>
                <a:schemeClr val="accent2"/>
              </a:solidFill>
            </a:endParaRPr>
          </a:p>
        </p:txBody>
      </p:sp>
      <p:sp>
        <p:nvSpPr>
          <p:cNvPr id="7" name="TextBox 6"/>
          <p:cNvSpPr txBox="1"/>
          <p:nvPr/>
        </p:nvSpPr>
        <p:spPr>
          <a:xfrm>
            <a:off x="488951" y="959002"/>
            <a:ext cx="1752600" cy="338554"/>
          </a:xfrm>
          <a:prstGeom prst="rect">
            <a:avLst/>
          </a:prstGeom>
          <a:noFill/>
        </p:spPr>
        <p:txBody>
          <a:bodyPr wrap="square" rtlCol="0">
            <a:spAutoFit/>
          </a:bodyPr>
          <a:lstStyle/>
          <a:p>
            <a:r>
              <a:rPr lang="en-US" sz="1600" b="1" dirty="0">
                <a:solidFill>
                  <a:schemeClr val="accent5">
                    <a:lumMod val="75000"/>
                  </a:schemeClr>
                </a:solidFill>
                <a:latin typeface="Lucida Calligraphy" panose="03010101010101010101" pitchFamily="66" charset="0"/>
              </a:rPr>
              <a:t>11</a:t>
            </a:r>
            <a:r>
              <a:rPr lang="en-US" sz="1600" b="1" baseline="30000" dirty="0">
                <a:solidFill>
                  <a:schemeClr val="accent5">
                    <a:lumMod val="75000"/>
                  </a:schemeClr>
                </a:solidFill>
                <a:latin typeface="Lucida Calligraphy" panose="03010101010101010101" pitchFamily="66" charset="0"/>
              </a:rPr>
              <a:t>th</a:t>
            </a:r>
            <a:r>
              <a:rPr lang="en-US" sz="1600" b="1" dirty="0">
                <a:solidFill>
                  <a:schemeClr val="accent5">
                    <a:lumMod val="75000"/>
                  </a:schemeClr>
                </a:solidFill>
                <a:latin typeface="Lucida Calligraphy" panose="03010101010101010101" pitchFamily="66" charset="0"/>
              </a:rPr>
              <a:t> Annual</a:t>
            </a:r>
          </a:p>
        </p:txBody>
      </p:sp>
      <p:sp>
        <p:nvSpPr>
          <p:cNvPr id="10" name="TextBox 9"/>
          <p:cNvSpPr txBox="1"/>
          <p:nvPr/>
        </p:nvSpPr>
        <p:spPr>
          <a:xfrm>
            <a:off x="4037012" y="5839406"/>
            <a:ext cx="2209800" cy="276999"/>
          </a:xfrm>
          <a:prstGeom prst="rect">
            <a:avLst/>
          </a:prstGeom>
          <a:noFill/>
        </p:spPr>
        <p:txBody>
          <a:bodyPr wrap="square" rtlCol="0">
            <a:spAutoFit/>
          </a:bodyPr>
          <a:lstStyle/>
          <a:p>
            <a:r>
              <a:rPr lang="en-US" sz="1200" dirty="0"/>
              <a:t>Dates subject to change</a:t>
            </a:r>
          </a:p>
        </p:txBody>
      </p:sp>
      <p:sp>
        <p:nvSpPr>
          <p:cNvPr id="5" name="TextBox 4">
            <a:extLst>
              <a:ext uri="{FF2B5EF4-FFF2-40B4-BE49-F238E27FC236}">
                <a16:creationId xmlns:a16="http://schemas.microsoft.com/office/drawing/2014/main" id="{8DB4D0EE-4FB0-D962-37B1-646EB57978C4}"/>
              </a:ext>
            </a:extLst>
          </p:cNvPr>
          <p:cNvSpPr txBox="1"/>
          <p:nvPr/>
        </p:nvSpPr>
        <p:spPr>
          <a:xfrm>
            <a:off x="2436812" y="6272673"/>
            <a:ext cx="6080860" cy="369332"/>
          </a:xfrm>
          <a:prstGeom prst="rect">
            <a:avLst/>
          </a:prstGeom>
          <a:noFill/>
        </p:spPr>
        <p:txBody>
          <a:bodyPr wrap="square" rtlCol="0">
            <a:spAutoFit/>
          </a:bodyPr>
          <a:lstStyle/>
          <a:p>
            <a:r>
              <a:rPr lang="en-US" sz="1800" dirty="0">
                <a:solidFill>
                  <a:schemeClr val="accent2">
                    <a:lumMod val="75000"/>
                  </a:schemeClr>
                </a:solidFill>
              </a:rPr>
              <a:t>(see NYBPC 2023 rulebook for updates and more details)</a:t>
            </a:r>
            <a:endParaRPr lang="en-US" dirty="0"/>
          </a:p>
        </p:txBody>
      </p:sp>
      <p:pic>
        <p:nvPicPr>
          <p:cNvPr id="6" name="Picture 5">
            <a:extLst>
              <a:ext uri="{FF2B5EF4-FFF2-40B4-BE49-F238E27FC236}">
                <a16:creationId xmlns:a16="http://schemas.microsoft.com/office/drawing/2014/main" id="{04E61080-FA82-A815-77DB-CDF6C6833F13}"/>
              </a:ext>
            </a:extLst>
          </p:cNvPr>
          <p:cNvPicPr>
            <a:picLocks noChangeAspect="1"/>
          </p:cNvPicPr>
          <p:nvPr/>
        </p:nvPicPr>
        <p:blipFill>
          <a:blip r:embed="rId3"/>
          <a:stretch>
            <a:fillRect/>
          </a:stretch>
        </p:blipFill>
        <p:spPr>
          <a:xfrm>
            <a:off x="7848948" y="68973"/>
            <a:ext cx="1337447" cy="1221030"/>
          </a:xfrm>
          <a:prstGeom prst="rect">
            <a:avLst/>
          </a:prstGeom>
        </p:spPr>
      </p:pic>
      <p:sp>
        <p:nvSpPr>
          <p:cNvPr id="13" name="Right Arrow 8">
            <a:extLst>
              <a:ext uri="{FF2B5EF4-FFF2-40B4-BE49-F238E27FC236}">
                <a16:creationId xmlns:a16="http://schemas.microsoft.com/office/drawing/2014/main" id="{95C14E56-9FA5-F876-FE20-99722D87F48B}"/>
              </a:ext>
            </a:extLst>
          </p:cNvPr>
          <p:cNvSpPr/>
          <p:nvPr/>
        </p:nvSpPr>
        <p:spPr>
          <a:xfrm>
            <a:off x="488951" y="2559234"/>
            <a:ext cx="381000" cy="64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7703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66" y="331457"/>
            <a:ext cx="6214364" cy="609600"/>
          </a:xfrm>
        </p:spPr>
        <p:txBody>
          <a:bodyPr>
            <a:noAutofit/>
          </a:bodyPr>
          <a:lstStyle/>
          <a:p>
            <a:r>
              <a:rPr lang="en-US" sz="3200" dirty="0">
                <a:solidFill>
                  <a:schemeClr val="accent2"/>
                </a:solidFill>
              </a:rPr>
              <a:t>General Competition Overview</a:t>
            </a:r>
          </a:p>
        </p:txBody>
      </p:sp>
      <p:sp>
        <p:nvSpPr>
          <p:cNvPr id="3" name="Content Placeholder 2"/>
          <p:cNvSpPr>
            <a:spLocks noGrp="1"/>
          </p:cNvSpPr>
          <p:nvPr>
            <p:ph idx="1"/>
          </p:nvPr>
        </p:nvSpPr>
        <p:spPr>
          <a:xfrm>
            <a:off x="351698" y="1964022"/>
            <a:ext cx="9552714" cy="3498795"/>
          </a:xfrm>
        </p:spPr>
        <p:txBody>
          <a:bodyPr>
            <a:normAutofit fontScale="70000" lnSpcReduction="20000"/>
          </a:bodyPr>
          <a:lstStyle/>
          <a:p>
            <a:pPr>
              <a:spcBef>
                <a:spcPts val="0"/>
              </a:spcBef>
            </a:pPr>
            <a:r>
              <a:rPr lang="en-US" sz="2800" b="1" dirty="0"/>
              <a:t>Students complete one unified BPC application </a:t>
            </a:r>
            <a:r>
              <a:rPr lang="en-US" sz="2800" b="1" dirty="0">
                <a:solidFill>
                  <a:schemeClr val="accent2">
                    <a:lumMod val="75000"/>
                  </a:schemeClr>
                </a:solidFill>
              </a:rPr>
              <a:t>- available Jan. 2023 on </a:t>
            </a:r>
            <a:r>
              <a:rPr lang="en-US" sz="2800" b="1" dirty="0">
                <a:solidFill>
                  <a:schemeClr val="accent2">
                    <a:lumMod val="75000"/>
                  </a:schemeClr>
                </a:solidFill>
                <a:latin typeface="Calibri" panose="020F0502020204030204" pitchFamily="34" charset="0"/>
              </a:rPr>
              <a:t>NYBPC.org and the </a:t>
            </a:r>
            <a:r>
              <a:rPr lang="en-US" sz="2800" b="1" u="sng" dirty="0">
                <a:solidFill>
                  <a:schemeClr val="accent2">
                    <a:lumMod val="75000"/>
                  </a:schemeClr>
                </a:solidFill>
                <a:latin typeface="Calibri" panose="020F0502020204030204" pitchFamily="34" charset="0"/>
                <a:hlinkClick r:id="rId3"/>
              </a:rPr>
              <a:t>MHRBPC Website</a:t>
            </a:r>
            <a:r>
              <a:rPr lang="en-US" sz="2800" b="1" u="sng" dirty="0">
                <a:solidFill>
                  <a:schemeClr val="accent2">
                    <a:lumMod val="75000"/>
                  </a:schemeClr>
                </a:solidFill>
                <a:hlinkClick r:id="rId3"/>
              </a:rPr>
              <a:t> </a:t>
            </a:r>
            <a:r>
              <a:rPr lang="en-US" sz="2800" b="1" u="sng" dirty="0">
                <a:solidFill>
                  <a:schemeClr val="accent2">
                    <a:lumMod val="75000"/>
                  </a:schemeClr>
                </a:solidFill>
              </a:rPr>
              <a:t>. Application Deadline March 1, 2023</a:t>
            </a:r>
          </a:p>
          <a:p>
            <a:pPr>
              <a:spcBef>
                <a:spcPts val="0"/>
              </a:spcBef>
            </a:pPr>
            <a:endParaRPr lang="en-US" sz="2800" b="1" dirty="0"/>
          </a:p>
          <a:p>
            <a:pPr>
              <a:spcBef>
                <a:spcPts val="0"/>
              </a:spcBef>
            </a:pPr>
            <a:r>
              <a:rPr lang="en-US" sz="2800" b="1" dirty="0"/>
              <a:t>Students compete within tracks (assigned by NYBPC organizers)</a:t>
            </a:r>
          </a:p>
          <a:p>
            <a:pPr>
              <a:spcBef>
                <a:spcPts val="0"/>
              </a:spcBef>
            </a:pPr>
            <a:endParaRPr lang="en-US" sz="2800" b="1" dirty="0"/>
          </a:p>
          <a:p>
            <a:pPr>
              <a:spcBef>
                <a:spcPts val="0"/>
              </a:spcBef>
            </a:pPr>
            <a:r>
              <a:rPr lang="en-US" sz="2800" b="1" dirty="0"/>
              <a:t>Students submit a </a:t>
            </a:r>
            <a:r>
              <a:rPr lang="en-US" sz="2800" b="1" u="sng" dirty="0">
                <a:solidFill>
                  <a:schemeClr val="tx1"/>
                </a:solidFill>
              </a:rPr>
              <a:t>6-8-minute</a:t>
            </a:r>
            <a:r>
              <a:rPr lang="en-US" sz="2800" b="1" dirty="0"/>
              <a:t> video pitch, slide deck and executive summary on RebelBase platform – </a:t>
            </a:r>
            <a:r>
              <a:rPr lang="en-US" sz="2800" b="1" dirty="0">
                <a:solidFill>
                  <a:schemeClr val="accent2">
                    <a:lumMod val="75000"/>
                  </a:schemeClr>
                </a:solidFill>
              </a:rPr>
              <a:t>by March 23, 2023</a:t>
            </a:r>
            <a:endParaRPr lang="en-US" sz="2800" b="1" dirty="0"/>
          </a:p>
          <a:p>
            <a:pPr>
              <a:spcBef>
                <a:spcPts val="0"/>
              </a:spcBef>
            </a:pPr>
            <a:endParaRPr lang="en-US" sz="2800" b="1" dirty="0"/>
          </a:p>
          <a:p>
            <a:pPr>
              <a:spcBef>
                <a:spcPts val="0"/>
              </a:spcBef>
            </a:pPr>
            <a:r>
              <a:rPr lang="en-US" sz="2800" b="1" dirty="0"/>
              <a:t>Students present to a panel of expert judges in-person – </a:t>
            </a:r>
            <a:r>
              <a:rPr lang="en-US" sz="2800" b="1" dirty="0">
                <a:solidFill>
                  <a:schemeClr val="accent2">
                    <a:lumMod val="75000"/>
                  </a:schemeClr>
                </a:solidFill>
              </a:rPr>
              <a:t>on March 31, 2023</a:t>
            </a:r>
            <a:endParaRPr lang="en-US" sz="2800" b="1" dirty="0"/>
          </a:p>
          <a:p>
            <a:pPr lvl="1">
              <a:spcBef>
                <a:spcPts val="0"/>
              </a:spcBef>
            </a:pPr>
            <a:r>
              <a:rPr lang="en-US" sz="2601" b="1" u="sng" dirty="0">
                <a:solidFill>
                  <a:schemeClr val="tx1"/>
                </a:solidFill>
              </a:rPr>
              <a:t>8-minute</a:t>
            </a:r>
            <a:r>
              <a:rPr lang="en-US" sz="2601" b="1" dirty="0">
                <a:solidFill>
                  <a:schemeClr val="tx1"/>
                </a:solidFill>
              </a:rPr>
              <a:t> pitch presentation, plus </a:t>
            </a:r>
            <a:r>
              <a:rPr lang="en-US" sz="2601" b="1" u="sng" dirty="0">
                <a:solidFill>
                  <a:schemeClr val="tx1"/>
                </a:solidFill>
              </a:rPr>
              <a:t>6 minutes </a:t>
            </a:r>
            <a:r>
              <a:rPr lang="en-US" sz="2601" b="1" dirty="0">
                <a:solidFill>
                  <a:schemeClr val="tx1"/>
                </a:solidFill>
              </a:rPr>
              <a:t>for Q&amp;A</a:t>
            </a:r>
          </a:p>
          <a:p>
            <a:pPr>
              <a:spcBef>
                <a:spcPts val="0"/>
              </a:spcBef>
            </a:pPr>
            <a:endParaRPr lang="en-US" sz="2800" b="1" dirty="0"/>
          </a:p>
          <a:p>
            <a:pPr>
              <a:spcBef>
                <a:spcPts val="0"/>
              </a:spcBef>
            </a:pPr>
            <a:r>
              <a:rPr lang="en-US" sz="2800" b="1" dirty="0"/>
              <a:t>The 1st and 2nd place winners from each track in each of the 10 regions </a:t>
            </a:r>
          </a:p>
          <a:p>
            <a:pPr marL="0" indent="0">
              <a:spcBef>
                <a:spcPts val="0"/>
              </a:spcBef>
              <a:buNone/>
            </a:pPr>
            <a:r>
              <a:rPr lang="en-US" sz="2800" b="1" dirty="0"/>
              <a:t>	advance to the State Finals </a:t>
            </a:r>
          </a:p>
          <a:p>
            <a:pPr lvl="1">
              <a:spcBef>
                <a:spcPts val="0"/>
              </a:spcBef>
            </a:pPr>
            <a:r>
              <a:rPr lang="en-US" sz="2601" b="1" dirty="0"/>
              <a:t>(up to 12 teams per region and 120 teams in total)</a:t>
            </a:r>
            <a:endParaRPr lang="en-US" b="1" dirty="0"/>
          </a:p>
        </p:txBody>
      </p:sp>
      <p:sp>
        <p:nvSpPr>
          <p:cNvPr id="4" name="Text Placeholder 3"/>
          <p:cNvSpPr>
            <a:spLocks noGrp="1"/>
          </p:cNvSpPr>
          <p:nvPr>
            <p:ph type="body" sz="half" idx="2"/>
          </p:nvPr>
        </p:nvSpPr>
        <p:spPr>
          <a:xfrm>
            <a:off x="379412" y="880094"/>
            <a:ext cx="7467600" cy="949554"/>
          </a:xfrm>
        </p:spPr>
        <p:txBody>
          <a:bodyPr>
            <a:normAutofit/>
          </a:bodyPr>
          <a:lstStyle/>
          <a:p>
            <a:pPr>
              <a:spcBef>
                <a:spcPts val="0"/>
              </a:spcBef>
            </a:pPr>
            <a:endParaRPr lang="en-US" sz="1800" b="1" dirty="0">
              <a:solidFill>
                <a:srgbClr val="C00000"/>
              </a:solidFill>
            </a:endParaRPr>
          </a:p>
          <a:p>
            <a:pPr>
              <a:spcBef>
                <a:spcPts val="0"/>
              </a:spcBef>
            </a:pPr>
            <a:r>
              <a:rPr lang="en-US" sz="2000" b="1" dirty="0">
                <a:solidFill>
                  <a:schemeClr val="accent5">
                    <a:lumMod val="75000"/>
                  </a:schemeClr>
                </a:solidFill>
              </a:rPr>
              <a:t>Mid-Hudson Regional Business Plan Competition:</a:t>
            </a:r>
            <a:r>
              <a:rPr lang="en-US" sz="1800" b="1" dirty="0">
                <a:solidFill>
                  <a:schemeClr val="accent5">
                    <a:lumMod val="75000"/>
                  </a:schemeClr>
                </a:solidFill>
              </a:rPr>
              <a:t> </a:t>
            </a:r>
          </a:p>
          <a:p>
            <a:pPr>
              <a:spcBef>
                <a:spcPts val="0"/>
              </a:spcBef>
            </a:pPr>
            <a:r>
              <a:rPr lang="en-US" b="1" dirty="0">
                <a:solidFill>
                  <a:schemeClr val="accent5">
                    <a:lumMod val="75000"/>
                  </a:schemeClr>
                </a:solidFill>
              </a:rPr>
              <a:t>hosted by Marist College</a:t>
            </a:r>
          </a:p>
        </p:txBody>
      </p:sp>
      <p:sp>
        <p:nvSpPr>
          <p:cNvPr id="7" name="TextBox 6"/>
          <p:cNvSpPr txBox="1"/>
          <p:nvPr/>
        </p:nvSpPr>
        <p:spPr>
          <a:xfrm>
            <a:off x="227012" y="898039"/>
            <a:ext cx="1752600" cy="338554"/>
          </a:xfrm>
          <a:prstGeom prst="rect">
            <a:avLst/>
          </a:prstGeom>
          <a:noFill/>
        </p:spPr>
        <p:txBody>
          <a:bodyPr wrap="square" rtlCol="0">
            <a:spAutoFit/>
          </a:bodyPr>
          <a:lstStyle/>
          <a:p>
            <a:r>
              <a:rPr lang="en-US" sz="1600" b="1" dirty="0">
                <a:solidFill>
                  <a:schemeClr val="accent5">
                    <a:lumMod val="75000"/>
                  </a:schemeClr>
                </a:solidFill>
                <a:latin typeface="Lucida Calligraphy" panose="03010101010101010101" pitchFamily="66" charset="0"/>
              </a:rPr>
              <a:t>11</a:t>
            </a:r>
            <a:r>
              <a:rPr lang="en-US" sz="1600" b="1" baseline="30000" dirty="0">
                <a:solidFill>
                  <a:schemeClr val="accent5">
                    <a:lumMod val="75000"/>
                  </a:schemeClr>
                </a:solidFill>
                <a:latin typeface="Lucida Calligraphy" panose="03010101010101010101" pitchFamily="66" charset="0"/>
              </a:rPr>
              <a:t>th</a:t>
            </a:r>
            <a:r>
              <a:rPr lang="en-US" sz="1600" b="1" dirty="0">
                <a:solidFill>
                  <a:schemeClr val="accent5">
                    <a:lumMod val="75000"/>
                  </a:schemeClr>
                </a:solidFill>
                <a:latin typeface="Lucida Calligraphy" panose="03010101010101010101" pitchFamily="66" charset="0"/>
              </a:rPr>
              <a:t> Annual</a:t>
            </a:r>
          </a:p>
        </p:txBody>
      </p:sp>
      <p:sp>
        <p:nvSpPr>
          <p:cNvPr id="8" name="TextBox 7"/>
          <p:cNvSpPr txBox="1"/>
          <p:nvPr/>
        </p:nvSpPr>
        <p:spPr>
          <a:xfrm>
            <a:off x="2540521" y="5560483"/>
            <a:ext cx="5486400" cy="584775"/>
          </a:xfrm>
          <a:prstGeom prst="rect">
            <a:avLst/>
          </a:prstGeom>
          <a:noFill/>
          <a:ln>
            <a:solidFill>
              <a:schemeClr val="accent2">
                <a:lumMod val="50000"/>
              </a:schemeClr>
            </a:solidFill>
          </a:ln>
        </p:spPr>
        <p:txBody>
          <a:bodyPr wrap="square" rtlCol="0">
            <a:spAutoFit/>
          </a:bodyPr>
          <a:lstStyle/>
          <a:p>
            <a:pPr algn="ctr"/>
            <a:r>
              <a:rPr lang="en-US" sz="1600" dirty="0">
                <a:solidFill>
                  <a:schemeClr val="accent2">
                    <a:lumMod val="50000"/>
                  </a:schemeClr>
                </a:solidFill>
              </a:rPr>
              <a:t>All MHRBPC Teams Present in-person for the MHRBPC </a:t>
            </a:r>
          </a:p>
          <a:p>
            <a:pPr algn="ctr"/>
            <a:r>
              <a:rPr lang="en-US" sz="1600" dirty="0">
                <a:solidFill>
                  <a:schemeClr val="accent2">
                    <a:lumMod val="50000"/>
                  </a:schemeClr>
                </a:solidFill>
              </a:rPr>
              <a:t>Select teams per track present in-person for the NYBPC</a:t>
            </a:r>
          </a:p>
        </p:txBody>
      </p:sp>
      <p:sp>
        <p:nvSpPr>
          <p:cNvPr id="5" name="TextBox 4">
            <a:extLst>
              <a:ext uri="{FF2B5EF4-FFF2-40B4-BE49-F238E27FC236}">
                <a16:creationId xmlns:a16="http://schemas.microsoft.com/office/drawing/2014/main" id="{8DB4D0EE-4FB0-D962-37B1-646EB57978C4}"/>
              </a:ext>
            </a:extLst>
          </p:cNvPr>
          <p:cNvSpPr txBox="1"/>
          <p:nvPr/>
        </p:nvSpPr>
        <p:spPr>
          <a:xfrm>
            <a:off x="2436812" y="6272673"/>
            <a:ext cx="6080860" cy="369332"/>
          </a:xfrm>
          <a:prstGeom prst="rect">
            <a:avLst/>
          </a:prstGeom>
          <a:noFill/>
        </p:spPr>
        <p:txBody>
          <a:bodyPr wrap="square" rtlCol="0">
            <a:spAutoFit/>
          </a:bodyPr>
          <a:lstStyle/>
          <a:p>
            <a:r>
              <a:rPr lang="en-US" sz="1800" dirty="0">
                <a:solidFill>
                  <a:schemeClr val="accent2">
                    <a:lumMod val="75000"/>
                  </a:schemeClr>
                </a:solidFill>
              </a:rPr>
              <a:t>(see NYBPC 2023 rulebook for updates and more details)</a:t>
            </a:r>
            <a:endParaRPr lang="en-US" dirty="0"/>
          </a:p>
        </p:txBody>
      </p:sp>
      <p:pic>
        <p:nvPicPr>
          <p:cNvPr id="6" name="Picture 5">
            <a:extLst>
              <a:ext uri="{FF2B5EF4-FFF2-40B4-BE49-F238E27FC236}">
                <a16:creationId xmlns:a16="http://schemas.microsoft.com/office/drawing/2014/main" id="{04E61080-FA82-A815-77DB-CDF6C6833F13}"/>
              </a:ext>
            </a:extLst>
          </p:cNvPr>
          <p:cNvPicPr>
            <a:picLocks noChangeAspect="1"/>
          </p:cNvPicPr>
          <p:nvPr/>
        </p:nvPicPr>
        <p:blipFill>
          <a:blip r:embed="rId4"/>
          <a:stretch>
            <a:fillRect/>
          </a:stretch>
        </p:blipFill>
        <p:spPr>
          <a:xfrm>
            <a:off x="7694612" y="234615"/>
            <a:ext cx="1337447" cy="1221030"/>
          </a:xfrm>
          <a:prstGeom prst="rect">
            <a:avLst/>
          </a:prstGeom>
        </p:spPr>
      </p:pic>
    </p:spTree>
    <p:extLst>
      <p:ext uri="{BB962C8B-B14F-4D97-AF65-F5344CB8AC3E}">
        <p14:creationId xmlns:p14="http://schemas.microsoft.com/office/powerpoint/2010/main" val="362382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77158" y="505097"/>
            <a:ext cx="8594429" cy="762000"/>
          </a:xfrm>
        </p:spPr>
        <p:txBody>
          <a:bodyPr>
            <a:normAutofit/>
          </a:bodyPr>
          <a:lstStyle/>
          <a:p>
            <a:r>
              <a:rPr lang="en-US" dirty="0">
                <a:solidFill>
                  <a:schemeClr val="accent2"/>
                </a:solidFill>
              </a:rPr>
              <a:t>			Eligibility Requirements </a:t>
            </a:r>
          </a:p>
        </p:txBody>
      </p:sp>
      <p:sp>
        <p:nvSpPr>
          <p:cNvPr id="14" name="Content Placeholder 13"/>
          <p:cNvSpPr>
            <a:spLocks noGrp="1"/>
          </p:cNvSpPr>
          <p:nvPr>
            <p:ph idx="1"/>
          </p:nvPr>
        </p:nvSpPr>
        <p:spPr>
          <a:xfrm>
            <a:off x="303212" y="1467394"/>
            <a:ext cx="9708302" cy="5105400"/>
          </a:xfrm>
        </p:spPr>
        <p:txBody>
          <a:bodyPr>
            <a:normAutofit fontScale="70000" lnSpcReduction="20000"/>
          </a:bodyPr>
          <a:lstStyle/>
          <a:p>
            <a:pPr lvl="0">
              <a:spcBef>
                <a:spcPts val="0"/>
              </a:spcBef>
            </a:pPr>
            <a:r>
              <a:rPr lang="en-US" sz="3200" b="1" dirty="0"/>
              <a:t>Open to all currently enrolled </a:t>
            </a:r>
            <a:r>
              <a:rPr lang="en-US" sz="3200" dirty="0"/>
              <a:t>graduate and/or undergraduate students from accredited New York State colleges and universities in the Mid-Hudson region. </a:t>
            </a:r>
          </a:p>
          <a:p>
            <a:pPr marL="0" lvl="0" indent="0">
              <a:spcBef>
                <a:spcPts val="0"/>
              </a:spcBef>
              <a:buNone/>
            </a:pPr>
            <a:endParaRPr lang="en-US" sz="3200" dirty="0"/>
          </a:p>
          <a:p>
            <a:pPr lvl="0">
              <a:spcBef>
                <a:spcPts val="0"/>
              </a:spcBef>
            </a:pPr>
            <a:r>
              <a:rPr lang="en-US" sz="3200" b="1" dirty="0"/>
              <a:t>Eligible Student</a:t>
            </a:r>
            <a:r>
              <a:rPr lang="en-US" sz="3200" dirty="0"/>
              <a:t>(s) must be the </a:t>
            </a:r>
            <a:r>
              <a:rPr lang="en-US" sz="3200" b="1" dirty="0"/>
              <a:t>presenter</a:t>
            </a:r>
            <a:r>
              <a:rPr lang="en-US" sz="3200" dirty="0"/>
              <a:t>(s) in all stages of the competition</a:t>
            </a:r>
          </a:p>
          <a:p>
            <a:pPr lvl="0">
              <a:spcBef>
                <a:spcPts val="0"/>
              </a:spcBef>
            </a:pPr>
            <a:endParaRPr lang="en-US" sz="3200" dirty="0"/>
          </a:p>
          <a:p>
            <a:pPr lvl="0">
              <a:spcBef>
                <a:spcPts val="0"/>
              </a:spcBef>
            </a:pPr>
            <a:r>
              <a:rPr lang="en-US" sz="3200" dirty="0"/>
              <a:t>Teams may compete in </a:t>
            </a:r>
            <a:r>
              <a:rPr lang="en-US" sz="3200" b="1" u="sng" dirty="0"/>
              <a:t>only 1 region </a:t>
            </a:r>
            <a:r>
              <a:rPr lang="en-US" sz="3200" dirty="0"/>
              <a:t>per year, based on school location.</a:t>
            </a:r>
          </a:p>
          <a:p>
            <a:pPr lvl="0">
              <a:spcBef>
                <a:spcPts val="0"/>
              </a:spcBef>
            </a:pPr>
            <a:endParaRPr lang="en-US" sz="3200" dirty="0"/>
          </a:p>
          <a:p>
            <a:pPr lvl="0">
              <a:spcBef>
                <a:spcPts val="0"/>
              </a:spcBef>
            </a:pPr>
            <a:r>
              <a:rPr lang="en-US" sz="3200" dirty="0"/>
              <a:t>Students may not participate on more </a:t>
            </a:r>
            <a:r>
              <a:rPr lang="en-US" sz="3200" b="1" dirty="0"/>
              <a:t>than </a:t>
            </a:r>
            <a:r>
              <a:rPr lang="en-US" sz="3200" b="1" u="sng" dirty="0"/>
              <a:t>1 team </a:t>
            </a:r>
            <a:r>
              <a:rPr lang="en-US" sz="3200" dirty="0"/>
              <a:t>each year of the competition.</a:t>
            </a:r>
          </a:p>
          <a:p>
            <a:pPr lvl="0">
              <a:spcBef>
                <a:spcPts val="0"/>
              </a:spcBef>
            </a:pPr>
            <a:endParaRPr lang="en-US" sz="3200" dirty="0"/>
          </a:p>
          <a:p>
            <a:pPr>
              <a:spcBef>
                <a:spcPts val="0"/>
              </a:spcBef>
            </a:pPr>
            <a:r>
              <a:rPr lang="en-US" sz="3200" b="1" dirty="0"/>
              <a:t>Grand prize winners </a:t>
            </a:r>
            <a:r>
              <a:rPr lang="en-US" sz="3200" dirty="0"/>
              <a:t>from previous years’ competitions are </a:t>
            </a:r>
            <a:r>
              <a:rPr lang="en-US" sz="3200" b="1" dirty="0"/>
              <a:t>no longer eligible</a:t>
            </a:r>
            <a:r>
              <a:rPr lang="en-US" sz="3200" dirty="0"/>
              <a:t> to compete in the competition. </a:t>
            </a:r>
          </a:p>
          <a:p>
            <a:pPr>
              <a:spcBef>
                <a:spcPts val="0"/>
              </a:spcBef>
            </a:pPr>
            <a:endParaRPr lang="en-US" sz="1300" dirty="0"/>
          </a:p>
          <a:p>
            <a:pPr lvl="1">
              <a:spcBef>
                <a:spcPts val="0"/>
              </a:spcBef>
            </a:pPr>
            <a:r>
              <a:rPr lang="en-US" sz="2000" dirty="0"/>
              <a:t>They are encouraged to participate as speakers, mentors, volunteers, and judges!</a:t>
            </a:r>
          </a:p>
          <a:p>
            <a:pPr lvl="1">
              <a:spcBef>
                <a:spcPts val="0"/>
              </a:spcBef>
            </a:pPr>
            <a:endParaRPr lang="en-US" sz="2900" dirty="0"/>
          </a:p>
          <a:p>
            <a:pPr>
              <a:spcBef>
                <a:spcPts val="0"/>
              </a:spcBef>
            </a:pPr>
            <a:r>
              <a:rPr lang="en-US" sz="3200" b="1" dirty="0"/>
              <a:t>Individual members </a:t>
            </a:r>
            <a:r>
              <a:rPr lang="en-US" sz="3200" dirty="0"/>
              <a:t>of winning teams may return with new teams in subsequent years.</a:t>
            </a:r>
          </a:p>
          <a:p>
            <a:pPr lvl="0"/>
            <a:endParaRPr lang="en-US" sz="3200" dirty="0"/>
          </a:p>
        </p:txBody>
      </p:sp>
      <p:sp>
        <p:nvSpPr>
          <p:cNvPr id="2" name="TextBox 1">
            <a:extLst>
              <a:ext uri="{FF2B5EF4-FFF2-40B4-BE49-F238E27FC236}">
                <a16:creationId xmlns:a16="http://schemas.microsoft.com/office/drawing/2014/main" id="{E259F0BD-1C1B-C4EC-DCE3-C03F86B57EDF}"/>
              </a:ext>
            </a:extLst>
          </p:cNvPr>
          <p:cNvSpPr txBox="1"/>
          <p:nvPr/>
        </p:nvSpPr>
        <p:spPr>
          <a:xfrm>
            <a:off x="1370012" y="6352903"/>
            <a:ext cx="6080860" cy="369332"/>
          </a:xfrm>
          <a:prstGeom prst="rect">
            <a:avLst/>
          </a:prstGeom>
          <a:noFill/>
        </p:spPr>
        <p:txBody>
          <a:bodyPr wrap="square" rtlCol="0">
            <a:spAutoFit/>
          </a:bodyPr>
          <a:lstStyle/>
          <a:p>
            <a:r>
              <a:rPr lang="en-US" sz="1800" dirty="0">
                <a:solidFill>
                  <a:schemeClr val="accent2">
                    <a:lumMod val="75000"/>
                  </a:schemeClr>
                </a:solidFill>
              </a:rPr>
              <a:t>(see NYBPC 2023 rulebook for updates and more details)</a:t>
            </a:r>
            <a:endParaRPr lang="en-US" dirty="0"/>
          </a:p>
        </p:txBody>
      </p:sp>
      <p:pic>
        <p:nvPicPr>
          <p:cNvPr id="3" name="Picture 2">
            <a:extLst>
              <a:ext uri="{FF2B5EF4-FFF2-40B4-BE49-F238E27FC236}">
                <a16:creationId xmlns:a16="http://schemas.microsoft.com/office/drawing/2014/main" id="{E8E083D6-A713-8277-C11B-1626A92C7A9F}"/>
              </a:ext>
            </a:extLst>
          </p:cNvPr>
          <p:cNvPicPr>
            <a:picLocks noChangeAspect="1"/>
          </p:cNvPicPr>
          <p:nvPr/>
        </p:nvPicPr>
        <p:blipFill>
          <a:blip r:embed="rId3"/>
          <a:stretch>
            <a:fillRect/>
          </a:stretch>
        </p:blipFill>
        <p:spPr>
          <a:xfrm>
            <a:off x="531812" y="256903"/>
            <a:ext cx="1106509" cy="1010194"/>
          </a:xfrm>
          <a:prstGeom prst="rect">
            <a:avLst/>
          </a:prstGeom>
        </p:spPr>
      </p:pic>
    </p:spTree>
    <p:extLst>
      <p:ext uri="{BB962C8B-B14F-4D97-AF65-F5344CB8AC3E}">
        <p14:creationId xmlns:p14="http://schemas.microsoft.com/office/powerpoint/2010/main" val="29517541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accent2"/>
                </a:solidFill>
              </a:rPr>
              <a:t>			Eligibility Requirements </a:t>
            </a:r>
          </a:p>
        </p:txBody>
      </p:sp>
      <p:sp>
        <p:nvSpPr>
          <p:cNvPr id="14" name="Content Placeholder 13"/>
          <p:cNvSpPr>
            <a:spLocks noGrp="1"/>
          </p:cNvSpPr>
          <p:nvPr>
            <p:ph idx="1"/>
          </p:nvPr>
        </p:nvSpPr>
        <p:spPr>
          <a:xfrm>
            <a:off x="714514" y="2144921"/>
            <a:ext cx="8961298" cy="3967086"/>
          </a:xfrm>
        </p:spPr>
        <p:txBody>
          <a:bodyPr>
            <a:normAutofit/>
          </a:bodyPr>
          <a:lstStyle/>
          <a:p>
            <a:pPr marL="0" indent="0">
              <a:buNone/>
            </a:pPr>
            <a:r>
              <a:rPr lang="en-US" sz="2800" b="1" dirty="0">
                <a:solidFill>
                  <a:srgbClr val="C00000"/>
                </a:solidFill>
              </a:rPr>
              <a:t>Teams with Incorporated Ventures</a:t>
            </a:r>
          </a:p>
          <a:p>
            <a:pPr marL="0" indent="0">
              <a:buNone/>
            </a:pPr>
            <a:endParaRPr lang="en-US" sz="2800" b="1" dirty="0">
              <a:solidFill>
                <a:srgbClr val="C00000"/>
              </a:solidFill>
            </a:endParaRPr>
          </a:p>
          <a:p>
            <a:pPr lvl="0"/>
            <a:r>
              <a:rPr lang="en-US" sz="2400" dirty="0"/>
              <a:t>Cumulative public and private capital raised may </a:t>
            </a:r>
            <a:r>
              <a:rPr lang="en-US" sz="2400" b="1" dirty="0"/>
              <a:t>not exceed $100,000</a:t>
            </a:r>
            <a:endParaRPr lang="en-US" sz="2400" dirty="0"/>
          </a:p>
          <a:p>
            <a:pPr lvl="0"/>
            <a:endParaRPr lang="en-US" sz="2400" b="1" dirty="0"/>
          </a:p>
          <a:p>
            <a:pPr lvl="0"/>
            <a:r>
              <a:rPr lang="en-US" sz="2400" b="1" dirty="0"/>
              <a:t>Student ownership </a:t>
            </a:r>
            <a:r>
              <a:rPr lang="en-US" sz="2400" dirty="0"/>
              <a:t>of venture must be more than </a:t>
            </a:r>
            <a:r>
              <a:rPr lang="en-US" sz="2400" b="1" u="sng" dirty="0"/>
              <a:t>50%</a:t>
            </a:r>
          </a:p>
          <a:p>
            <a:pPr lvl="0"/>
            <a:endParaRPr lang="en-US" sz="3200" dirty="0"/>
          </a:p>
        </p:txBody>
      </p:sp>
      <p:sp>
        <p:nvSpPr>
          <p:cNvPr id="2" name="TextBox 1">
            <a:extLst>
              <a:ext uri="{FF2B5EF4-FFF2-40B4-BE49-F238E27FC236}">
                <a16:creationId xmlns:a16="http://schemas.microsoft.com/office/drawing/2014/main" id="{0638D10E-5135-FD57-8BE2-1024D6BC7DD0}"/>
              </a:ext>
            </a:extLst>
          </p:cNvPr>
          <p:cNvSpPr txBox="1"/>
          <p:nvPr/>
        </p:nvSpPr>
        <p:spPr>
          <a:xfrm>
            <a:off x="1370012" y="6352903"/>
            <a:ext cx="6080860" cy="369332"/>
          </a:xfrm>
          <a:prstGeom prst="rect">
            <a:avLst/>
          </a:prstGeom>
          <a:noFill/>
        </p:spPr>
        <p:txBody>
          <a:bodyPr wrap="square" rtlCol="0">
            <a:spAutoFit/>
          </a:bodyPr>
          <a:lstStyle/>
          <a:p>
            <a:r>
              <a:rPr lang="en-US" sz="1800" dirty="0">
                <a:solidFill>
                  <a:schemeClr val="accent2">
                    <a:lumMod val="75000"/>
                  </a:schemeClr>
                </a:solidFill>
              </a:rPr>
              <a:t>(see NYBPC 2023 rulebook for updates and more details)</a:t>
            </a:r>
            <a:endParaRPr lang="en-US" dirty="0"/>
          </a:p>
        </p:txBody>
      </p:sp>
      <p:pic>
        <p:nvPicPr>
          <p:cNvPr id="4" name="Picture 3">
            <a:extLst>
              <a:ext uri="{FF2B5EF4-FFF2-40B4-BE49-F238E27FC236}">
                <a16:creationId xmlns:a16="http://schemas.microsoft.com/office/drawing/2014/main" id="{8614F26B-EEB6-6888-C40F-3B47387985BA}"/>
              </a:ext>
            </a:extLst>
          </p:cNvPr>
          <p:cNvPicPr>
            <a:picLocks noChangeAspect="1"/>
          </p:cNvPicPr>
          <p:nvPr/>
        </p:nvPicPr>
        <p:blipFill>
          <a:blip r:embed="rId3"/>
          <a:stretch>
            <a:fillRect/>
          </a:stretch>
        </p:blipFill>
        <p:spPr>
          <a:xfrm>
            <a:off x="531812" y="256903"/>
            <a:ext cx="1106509" cy="1010194"/>
          </a:xfrm>
          <a:prstGeom prst="rect">
            <a:avLst/>
          </a:prstGeom>
        </p:spPr>
      </p:pic>
    </p:spTree>
    <p:extLst>
      <p:ext uri="{BB962C8B-B14F-4D97-AF65-F5344CB8AC3E}">
        <p14:creationId xmlns:p14="http://schemas.microsoft.com/office/powerpoint/2010/main" val="553513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12050</TotalTime>
  <Words>5481</Words>
  <Application>Microsoft Office PowerPoint</Application>
  <PresentationFormat>Custom</PresentationFormat>
  <Paragraphs>597</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-apple-system</vt:lpstr>
      <vt:lpstr>Arial</vt:lpstr>
      <vt:lpstr>Calibri</vt:lpstr>
      <vt:lpstr>Corbel</vt:lpstr>
      <vt:lpstr>inherit</vt:lpstr>
      <vt:lpstr>Lucida Calligraphy</vt:lpstr>
      <vt:lpstr>Trebuchet MS</vt:lpstr>
      <vt:lpstr>Wingdings</vt:lpstr>
      <vt:lpstr>Wingdings 3</vt:lpstr>
      <vt:lpstr>Facet</vt:lpstr>
      <vt:lpstr>November 8, 2022</vt:lpstr>
      <vt:lpstr>PowerPoint Presentation</vt:lpstr>
      <vt:lpstr>  Past Regional Participant Schools:</vt:lpstr>
      <vt:lpstr>PowerPoint Presentation</vt:lpstr>
      <vt:lpstr>   Background and Basics    </vt:lpstr>
      <vt:lpstr>General Competition Overview</vt:lpstr>
      <vt:lpstr>General Competition Overview</vt:lpstr>
      <vt:lpstr>   Eligibility Requirements </vt:lpstr>
      <vt:lpstr>   Eligibility Requirements </vt:lpstr>
      <vt:lpstr>Six Tracks Each business venture will be placed in a competition Track by business plan organizers based on category tags selected on the business plan competition application.  Student Teams will compete against other teams that fit into a specified competition Track.      </vt:lpstr>
      <vt:lpstr>Student Application Category Tags   </vt:lpstr>
      <vt:lpstr>Judging Criteria</vt:lpstr>
      <vt:lpstr>Presentation Content</vt:lpstr>
      <vt:lpstr>Presentation Content</vt:lpstr>
      <vt:lpstr>Sample Presentation Format </vt:lpstr>
      <vt:lpstr>Example Presentations</vt:lpstr>
      <vt:lpstr>Prizes</vt:lpstr>
      <vt:lpstr>2023 MHRBPC &amp; NYBPC Timeline</vt:lpstr>
      <vt:lpstr>APPLYING</vt:lpstr>
      <vt:lpstr> </vt:lpstr>
      <vt:lpstr>PowerPoint Presentation</vt:lpstr>
      <vt:lpstr>“Perfect Your Pitch” &amp; Mentoring Program Information Session</vt:lpstr>
      <vt:lpstr>“Ask the Experts” Panel</vt:lpstr>
      <vt:lpstr> </vt:lpstr>
    </vt:vector>
  </TitlesOfParts>
  <Company>Marist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Mid-Hudson Business Plan Competition</dc:title>
  <dc:creator>Dede Hourican</dc:creator>
  <cp:lastModifiedBy>Cynthia Worrad</cp:lastModifiedBy>
  <cp:revision>386</cp:revision>
  <cp:lastPrinted>2022-11-08T19:50:48Z</cp:lastPrinted>
  <dcterms:created xsi:type="dcterms:W3CDTF">2018-11-29T21:24:47Z</dcterms:created>
  <dcterms:modified xsi:type="dcterms:W3CDTF">2023-01-13T20:58:47Z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