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346" r:id="rId2"/>
    <p:sldId id="347" r:id="rId3"/>
    <p:sldId id="348" r:id="rId4"/>
    <p:sldId id="349" r:id="rId5"/>
    <p:sldId id="350" r:id="rId6"/>
    <p:sldId id="351" r:id="rId7"/>
    <p:sldId id="352" r:id="rId8"/>
    <p:sldId id="353" r:id="rId9"/>
    <p:sldId id="354" r:id="rId10"/>
    <p:sldId id="356" r:id="rId11"/>
    <p:sldId id="358" r:id="rId12"/>
  </p:sldIdLst>
  <p:sldSz cx="12192000" cy="6858000"/>
  <p:notesSz cx="7102475" cy="9388475"/>
  <p:custShowLst>
    <p:custShow name="Custom Show 1" id="0">
      <p:sldLst/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5" autoAdjust="0"/>
    <p:restoredTop sz="96015" autoAdjust="0"/>
  </p:normalViewPr>
  <p:slideViewPr>
    <p:cSldViewPr snapToGrid="0">
      <p:cViewPr varScale="1">
        <p:scale>
          <a:sx n="82" d="100"/>
          <a:sy n="82" d="100"/>
        </p:scale>
        <p:origin x="67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6EE7791A-6671-4A84-9492-70DA93391E7B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271F142E-2107-4E4B-A205-5718F6289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255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7735C-49EC-4090-BFB8-58FA9B564D9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8603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7735C-49EC-4090-BFB8-58FA9B564D9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237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7735C-49EC-4090-BFB8-58FA9B564D9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564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7735C-49EC-4090-BFB8-58FA9B564D9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9445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This</a:t>
            </a:r>
            <a:r>
              <a:rPr lang="en-US" baseline="0" dirty="0"/>
              <a:t> webpage hasn’t been updated since last 2017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7735C-49EC-4090-BFB8-58FA9B564D9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597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7735C-49EC-4090-BFB8-58FA9B564D9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954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</a:t>
            </a:r>
            <a:r>
              <a:rPr lang="en-US" baseline="0" dirty="0"/>
              <a:t> updated flyer from the computer store.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7735C-49EC-4090-BFB8-58FA9B564D9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129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Computer Store updated this page since last year so I updated the screenshot.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7735C-49EC-4090-BFB8-58FA9B564D9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0824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71029">
              <a:defRPr/>
            </a:pPr>
            <a:r>
              <a:rPr lang="en-US" baseline="0" dirty="0"/>
              <a:t>Computer Store updated this page since last year so I updated the screenshot.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7735C-49EC-4090-BFB8-58FA9B564D9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799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7735C-49EC-4090-BFB8-58FA9B564D9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85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214D2-69B4-4209-9B7E-2B4FC2AE5D0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487614"/>
            <a:ext cx="2743200" cy="365125"/>
          </a:xfrm>
        </p:spPr>
        <p:txBody>
          <a:bodyPr/>
          <a:lstStyle>
            <a:lvl1pPr>
              <a:defRPr sz="1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778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15658-C1A1-4DC4-9EFE-6ECC94766D8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989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93D8F-8DED-4945-8B56-2893EA0BB3F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545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228600" indent="-228600">
              <a:buFont typeface="Wingdings" panose="05000000000000000000" pitchFamily="2" charset="2"/>
              <a:buChar char="Ø"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85800" indent="-228600">
              <a:buFont typeface="Wingdings" panose="05000000000000000000" pitchFamily="2" charset="2"/>
              <a:buChar char="§"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buFont typeface="Wingdings" panose="05000000000000000000" pitchFamily="2" charset="2"/>
              <a:buChar char="ü"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buFont typeface="Times New Roman" panose="02020603050405020304" pitchFamily="18" charset="0"/>
              <a:buChar char="̶"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5B2EC-B4D8-4262-9FFB-BAADAD67DFB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55183" y="6474551"/>
            <a:ext cx="2743200" cy="365125"/>
          </a:xfrm>
        </p:spPr>
        <p:txBody>
          <a:bodyPr/>
          <a:lstStyle>
            <a:lvl1pPr>
              <a:defRPr sz="1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504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DB2B5-7E5E-49F6-93A9-33C89E746B6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775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F5C12-2E11-4621-A62E-C831277658B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642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4DFB6-77A3-41C4-84C0-9F96E22B49C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73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F05B-30B3-4D09-AE1A-F2BA8B3D9DC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60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DEF6-1391-4115-9101-1D228A20655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209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E2E1-4D36-4323-93C2-39B2C420F14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297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1FBBB-498B-4180-97AF-606F9290043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17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63A89-D710-45C0-9A48-80F21869643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8761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825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Ø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ü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̶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Bernie.Cookinham@Marist.edu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computerstore@marist.ed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rist.edu/computerstor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rist.edu/computerstore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343400" y="3048620"/>
            <a:ext cx="5638800" cy="1752600"/>
          </a:xfrm>
        </p:spPr>
        <p:txBody>
          <a:bodyPr rtlCol="0">
            <a:normAutofit/>
          </a:bodyPr>
          <a:lstStyle/>
          <a:p>
            <a:pPr algn="l">
              <a:defRPr/>
            </a:pPr>
            <a:r>
              <a:rPr lang="en-US" dirty="0">
                <a:solidFill>
                  <a:srgbClr val="FF0000"/>
                </a:solidFill>
                <a:latin typeface="Arial Black" panose="020B0A04020102090204" pitchFamily="34" charset="0"/>
                <a:cs typeface="Arial" panose="020B0604020202020204" pitchFamily="34" charset="0"/>
              </a:rPr>
              <a:t>Tiffany Macdonald </a:t>
            </a:r>
          </a:p>
          <a:p>
            <a:pPr algn="l">
              <a:defRPr/>
            </a:pP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Coordinator</a:t>
            </a:r>
            <a:b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8534400" y="624840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EFBDBED-AC55-479F-98B5-94E03AE2C33D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78429" y="1371601"/>
            <a:ext cx="695597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latin typeface="Arial Black" panose="020B0A04020102090204" pitchFamily="34" charset="0"/>
                <a:cs typeface="Arial" panose="020B0604020202020204" pitchFamily="34" charset="0"/>
              </a:rPr>
              <a:t>Marist College Computer Store -Online </a:t>
            </a:r>
          </a:p>
        </p:txBody>
      </p:sp>
      <p:sp>
        <p:nvSpPr>
          <p:cNvPr id="7" name="Rectangle 6"/>
          <p:cNvSpPr/>
          <p:nvPr/>
        </p:nvSpPr>
        <p:spPr>
          <a:xfrm>
            <a:off x="4267200" y="4419600"/>
            <a:ext cx="7086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800" dirty="0">
                <a:solidFill>
                  <a:srgbClr val="FF0000"/>
                </a:solidFill>
                <a:latin typeface="Arial Black" panose="020B0A04020102090204" pitchFamily="34" charset="0"/>
                <a:cs typeface="Arial" panose="020B0604020202020204" pitchFamily="34" charset="0"/>
              </a:rPr>
              <a:t>845-575-3556 </a:t>
            </a:r>
          </a:p>
          <a:p>
            <a:pPr eaLnBrk="1" hangingPunct="1">
              <a:defRPr/>
            </a:pPr>
            <a:r>
              <a:rPr lang="en-US" sz="2800" dirty="0">
                <a:solidFill>
                  <a:srgbClr val="FF0000"/>
                </a:solidFill>
                <a:latin typeface="Arial Black" panose="020B0A04020102090204" pitchFamily="34" charset="0"/>
                <a:cs typeface="Arial" panose="020B0604020202020204" pitchFamily="34" charset="0"/>
              </a:rPr>
              <a:t>www.Marist.edu/computerstore </a:t>
            </a:r>
          </a:p>
          <a:p>
            <a:pPr algn="ctr" eaLnBrk="1" hangingPunct="1">
              <a:defRPr/>
            </a:pP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01506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380061" y="846922"/>
            <a:ext cx="8991600" cy="5401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400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Apple</a:t>
            </a:r>
            <a:r>
              <a:rPr lang="en-US" altLang="en-US" sz="2400" b="1" u="sng" dirty="0">
                <a:latin typeface="Arial" panose="020B0604020202020204" pitchFamily="34" charset="0"/>
              </a:rPr>
              <a:t> </a:t>
            </a:r>
            <a:r>
              <a:rPr lang="en-US" altLang="en-US" sz="2400" u="sng" dirty="0">
                <a:latin typeface="Arial" panose="020B0604020202020204" pitchFamily="34" charset="0"/>
              </a:rPr>
              <a:t>Highlights</a:t>
            </a:r>
            <a:r>
              <a:rPr lang="en-US" altLang="en-US" sz="2400" dirty="0">
                <a:latin typeface="Arial" panose="020B0604020202020204" pitchFamily="34" charset="0"/>
              </a:rPr>
              <a:t>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</a:rPr>
              <a:t>	•   Comes with base manufacture’s 1-year warranty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9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 dirty="0">
                <a:latin typeface="Arial" panose="020B0604020202020204" pitchFamily="34" charset="0"/>
              </a:rPr>
              <a:t> 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9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9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9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9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9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9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 dirty="0">
                <a:latin typeface="Arial" panose="020B0604020202020204" pitchFamily="34" charset="0"/>
              </a:rPr>
              <a:t> 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1900" dirty="0">
                <a:latin typeface="Arial" panose="020B0604020202020204" pitchFamily="34" charset="0"/>
              </a:rPr>
              <a:t>   	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1900" dirty="0">
                <a:latin typeface="Arial" panose="020B0604020202020204" pitchFamily="34" charset="0"/>
              </a:rPr>
              <a:t>            </a:t>
            </a:r>
          </a:p>
          <a:p>
            <a:pPr>
              <a:spcBef>
                <a:spcPct val="0"/>
              </a:spcBef>
              <a:buNone/>
            </a:pPr>
            <a:endParaRPr lang="en-US" altLang="en-US" sz="19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9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9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en-US" sz="1900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8534400" y="624840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904A657-ACB2-44EB-B60F-B61F666ED016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10</a:t>
            </a:fld>
            <a:endParaRPr lang="en-US" altLang="en-US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75462" y="47667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94461" y="1907627"/>
            <a:ext cx="8077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</a:rPr>
              <a:t>When purchased with Apple Care+ 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manufacturer’s warranty is extended to 3 years and adds up to two incidents of accidental damage coverage, each subject to a service fee ranging from $99 to $299.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837261" y="2819987"/>
            <a:ext cx="85344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900" b="1" dirty="0">
                <a:latin typeface="Arial" panose="020B0604020202020204" pitchFamily="34" charset="0"/>
              </a:rPr>
              <a:t>With Apple Care+, repairs for manufacturer issues done at Marist and a loaner laptop available (while on campus).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en-US" sz="1900" b="1" dirty="0"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900" b="1" dirty="0">
                <a:latin typeface="Arial" panose="020B0604020202020204" pitchFamily="34" charset="0"/>
              </a:rPr>
              <a:t>Accidental damage claims must be handled with Apple directly.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en-US" sz="1100" b="1" dirty="0"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900" dirty="0">
                <a:latin typeface="Arial" panose="020B0604020202020204" pitchFamily="34" charset="0"/>
              </a:rPr>
              <a:t>No loaners laptops available while studying Abroad.</a:t>
            </a:r>
          </a:p>
        </p:txBody>
      </p:sp>
    </p:spTree>
    <p:extLst>
      <p:ext uri="{BB962C8B-B14F-4D97-AF65-F5344CB8AC3E}">
        <p14:creationId xmlns:p14="http://schemas.microsoft.com/office/powerpoint/2010/main" val="4269775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819400" y="706585"/>
            <a:ext cx="6477000" cy="335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latin typeface="Arial Black" panose="020B0A04020102090204" pitchFamily="34" charset="0"/>
              </a:rPr>
              <a:t>CONTACT INFORMATION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</a:rPr>
              <a:t>Phone: Tiffany Macdonald 845-575-3556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</a:rPr>
              <a:t>E-mail: </a:t>
            </a:r>
            <a:r>
              <a:rPr lang="en-US" altLang="en-US" sz="2400" dirty="0">
                <a:latin typeface="Arial" panose="020B0604020202020204" pitchFamily="34" charset="0"/>
                <a:hlinkClick r:id="rId3"/>
              </a:rPr>
              <a:t>tiffany.macdonald@Marist.edu</a:t>
            </a:r>
            <a:r>
              <a:rPr lang="en-US" altLang="en-US" sz="2400" dirty="0">
                <a:latin typeface="Arial" panose="020B0604020202020204" pitchFamily="34" charset="0"/>
              </a:rPr>
              <a:t> 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</a:rPr>
              <a:t>             </a:t>
            </a:r>
            <a:r>
              <a:rPr lang="en-US" altLang="en-US" sz="2400" dirty="0">
                <a:latin typeface="Arial" panose="020B0604020202020204" pitchFamily="34" charset="0"/>
                <a:hlinkClick r:id="rId4"/>
              </a:rPr>
              <a:t>computerstore@marist.edu</a:t>
            </a:r>
            <a:endParaRPr lang="en-US" altLang="en-US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</a:rPr>
              <a:t>Visit </a:t>
            </a:r>
            <a:r>
              <a:rPr lang="en-US" altLang="en-US" sz="2400" u="sng" dirty="0">
                <a:solidFill>
                  <a:srgbClr val="0000FF"/>
                </a:solidFill>
                <a:latin typeface="Arial" panose="020B0604020202020204" pitchFamily="34" charset="0"/>
              </a:rPr>
              <a:t>www.marist.edu/computerstore</a:t>
            </a:r>
            <a:r>
              <a:rPr lang="en-US" altLang="en-US" sz="2400" u="sng" dirty="0">
                <a:solidFill>
                  <a:srgbClr val="0070C0"/>
                </a:solidFill>
                <a:latin typeface="Arial" panose="020B0604020202020204" pitchFamily="34" charset="0"/>
              </a:rPr>
              <a:t>  </a:t>
            </a:r>
            <a:r>
              <a:rPr lang="en-US" altLang="en-US" sz="2400" dirty="0">
                <a:latin typeface="Arial" panose="020B0604020202020204" pitchFamily="34" charset="0"/>
              </a:rPr>
              <a:t>    </a:t>
            </a:r>
          </a:p>
        </p:txBody>
      </p:sp>
      <p:sp>
        <p:nvSpPr>
          <p:cNvPr id="12" name="Slide Number Placeholder 1"/>
          <p:cNvSpPr txBox="1">
            <a:spLocks/>
          </p:cNvSpPr>
          <p:nvPr/>
        </p:nvSpPr>
        <p:spPr bwMode="auto">
          <a:xfrm>
            <a:off x="8534400" y="6248401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AE36DFEE-1665-4816-B0F8-5B050A64724B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/>
              <a:t>11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9569" y="4987636"/>
            <a:ext cx="95484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Microsoft Office 365 and CrowdStrike Falcon security software are provided by 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Marist College to all current students at no charge.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513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8257309" y="1809687"/>
            <a:ext cx="1233056" cy="104434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8429" y="2100197"/>
            <a:ext cx="8725778" cy="4374354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Arial Black" panose="020B0A04020102020204" pitchFamily="34" charset="0"/>
              </a:rPr>
              <a:t>The Computer Store has moved to the cloud!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Arial Black" panose="020B0A04020102020204" pitchFamily="34" charset="0"/>
              </a:rPr>
              <a:t>All purchases must be made on-line - </a:t>
            </a:r>
            <a:r>
              <a:rPr lang="en-US" dirty="0">
                <a:latin typeface="Arial Black" panose="020B0A04020102020204" pitchFamily="34" charset="0"/>
                <a:hlinkClick r:id="rId2"/>
              </a:rPr>
              <a:t>www.marist.edu/computerstore</a:t>
            </a:r>
            <a:r>
              <a:rPr lang="en-US" dirty="0">
                <a:latin typeface="Arial Black" panose="020B0A040201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Arial Black" panose="020B0A04020102020204" pitchFamily="34" charset="0"/>
              </a:rPr>
              <a:t>When you are ready to buy a new laptop for your student, we strongly encourage you to purchase one of the recommended models featured on the Computer Store’s website.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Arial Black" panose="020B0A04020102020204" pitchFamily="34" charset="0"/>
              </a:rPr>
              <a:t>Other technology related items can be purchased at the Bookstore or other retail locations.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78429" y="555523"/>
            <a:ext cx="695597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latin typeface="Arial Black" panose="020B0A04020102090204" pitchFamily="34" charset="0"/>
                <a:cs typeface="Arial" panose="020B0604020202020204" pitchFamily="34" charset="0"/>
              </a:rPr>
              <a:t>Marist College Computer Store -Online </a:t>
            </a:r>
          </a:p>
        </p:txBody>
      </p:sp>
    </p:spTree>
    <p:extLst>
      <p:ext uri="{BB962C8B-B14F-4D97-AF65-F5344CB8AC3E}">
        <p14:creationId xmlns:p14="http://schemas.microsoft.com/office/powerpoint/2010/main" val="4286541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8534400" y="6416676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AC2982E-5AE2-4031-BDBF-347E49E3F21A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3</a:t>
            </a:fld>
            <a:endParaRPr lang="en-US" altLang="en-US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532" y="1048643"/>
            <a:ext cx="48453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>
                <a:latin typeface="Arial Black" panose="020B0A04020102090204" pitchFamily="34" charset="0"/>
                <a:cs typeface="Arial" panose="020B0604020202020204" pitchFamily="34" charset="0"/>
              </a:rPr>
              <a:t>How to Shop @ </a:t>
            </a:r>
          </a:p>
          <a:p>
            <a:r>
              <a:rPr lang="en-US" altLang="en-US" sz="2400" b="1" dirty="0">
                <a:latin typeface="Arial Black" panose="020B0A04020102090204" pitchFamily="34" charset="0"/>
                <a:cs typeface="Arial" panose="020B0604020202020204" pitchFamily="34" charset="0"/>
              </a:rPr>
              <a:t>Computer Store -Online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altLang="en-US" sz="2400" b="1" dirty="0">
                <a:effectLst>
                  <a:outerShdw blurRad="50800" dist="38100" dir="2700000" algn="tl" rotWithShape="0">
                    <a:prstClr val="black">
                      <a:alpha val="21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Laptops </a:t>
            </a:r>
            <a:r>
              <a:rPr lang="en-US" altLang="en-US" b="1" dirty="0">
                <a:effectLst>
                  <a:outerShdw blurRad="50800" dist="38100" dir="2700000" algn="tl" rotWithShape="0">
                    <a:prstClr val="black">
                      <a:alpha val="21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(purchased online only)</a:t>
            </a:r>
          </a:p>
          <a:p>
            <a:endParaRPr lang="en-US" altLang="en-US" sz="2400" b="1" dirty="0">
              <a:effectLst>
                <a:outerShdw blurRad="50800" dist="38100" dir="2700000" algn="tl" rotWithShape="0">
                  <a:prstClr val="black">
                    <a:alpha val="21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07017" y="562658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  <a:latin typeface="Arial Black" panose="020B0A04020102090204" pitchFamily="34" charset="0"/>
                <a:cs typeface="Arial" panose="020B0604020202020204" pitchFamily="34" charset="0"/>
                <a:hlinkClick r:id="rId3"/>
              </a:rPr>
              <a:t>www.Marist.edu/computerstore</a:t>
            </a:r>
            <a:r>
              <a:rPr lang="en-US" dirty="0">
                <a:solidFill>
                  <a:srgbClr val="FF0000"/>
                </a:solidFill>
                <a:latin typeface="Arial Black" panose="020B0A04020102090204" pitchFamily="34" charset="0"/>
                <a:cs typeface="Arial" panose="020B0604020202020204" pitchFamily="34" charset="0"/>
              </a:rPr>
              <a:t>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43" b="24065"/>
          <a:stretch/>
        </p:blipFill>
        <p:spPr>
          <a:xfrm>
            <a:off x="4929912" y="562658"/>
            <a:ext cx="7206670" cy="432799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085" y="2592323"/>
            <a:ext cx="1954620" cy="348507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7" name="Right Arrow 6"/>
          <p:cNvSpPr/>
          <p:nvPr/>
        </p:nvSpPr>
        <p:spPr>
          <a:xfrm>
            <a:off x="457206" y="2635106"/>
            <a:ext cx="547205" cy="3048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>
            <a:off x="4572001" y="584631"/>
            <a:ext cx="547205" cy="3048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724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8534400" y="617855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843EBE8-E83B-4BFF-BF5A-7E04C336088C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4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67600" y="1752600"/>
            <a:ext cx="289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Recommended</a:t>
            </a:r>
          </a:p>
          <a:p>
            <a:pPr>
              <a:spcBef>
                <a:spcPct val="0"/>
              </a:spcBef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ThinkPad University</a:t>
            </a:r>
          </a:p>
          <a:p>
            <a:pPr>
              <a:spcBef>
                <a:spcPct val="0"/>
              </a:spcBef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Lenovo laptops with details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6954" y="2854"/>
            <a:ext cx="4850536" cy="627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978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8534400" y="617855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843EBE8-E83B-4BFF-BF5A-7E04C336088C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5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8" b="4311"/>
          <a:stretch/>
        </p:blipFill>
        <p:spPr>
          <a:xfrm>
            <a:off x="181541" y="7833"/>
            <a:ext cx="5476885" cy="63506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09A8AE7-9C4D-7A4F-4BC7-7FACD9ACA0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761" t="7398" r="11046" b="9907"/>
          <a:stretch/>
        </p:blipFill>
        <p:spPr>
          <a:xfrm>
            <a:off x="1977656" y="687280"/>
            <a:ext cx="8123275" cy="56711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53687" y="499533"/>
            <a:ext cx="3260657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To purchase a</a:t>
            </a:r>
          </a:p>
          <a:p>
            <a:pPr>
              <a:spcBef>
                <a:spcPct val="0"/>
              </a:spcBef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ThinkPad University</a:t>
            </a:r>
          </a:p>
          <a:p>
            <a:pPr>
              <a:spcBef>
                <a:spcPct val="0"/>
              </a:spcBef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Lenovo laptop, select the “First Time User” button on the “Connection” page.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38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03383" y="244474"/>
            <a:ext cx="9320270" cy="59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2000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Lenovo TPU </a:t>
            </a:r>
            <a:r>
              <a:rPr lang="en-US" altLang="en-US" sz="2000" u="sng" dirty="0"/>
              <a:t>program highlights</a:t>
            </a:r>
            <a:r>
              <a:rPr lang="en-US" altLang="en-US" sz="2000" dirty="0"/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2000" dirty="0"/>
              <a:t>3 years Mfg. warranty included.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The base 3-year manufacturer’s warranty only covers manufacturer’s defects and does </a:t>
            </a:r>
            <a:r>
              <a:rPr lang="en-US" sz="2000" b="1" dirty="0"/>
              <a:t>NOT</a:t>
            </a:r>
            <a:r>
              <a:rPr lang="en-US" sz="2000" dirty="0"/>
              <a:t> cover accidental damage including spills, drops, abuse or negligence. </a:t>
            </a:r>
            <a:endParaRPr lang="en-US" alt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</a:rPr>
              <a:t>Premier Bundle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     T14s and T16 cost $303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     P16s cost $287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     X1 Carbon cost $370</a:t>
            </a:r>
          </a:p>
          <a:p>
            <a:r>
              <a:rPr lang="en-US" sz="2000" dirty="0">
                <a:solidFill>
                  <a:srgbClr val="FF0000"/>
                </a:solidFill>
              </a:rPr>
              <a:t>Premier support is Lenovo Advanced 24 x 7 x 365 Onsite support, covers both software and hardware with Uber like tracking. For more information on Lenovo Premier support go to </a:t>
            </a:r>
            <a:r>
              <a:rPr lang="fr-FR" sz="2000" dirty="0">
                <a:solidFill>
                  <a:srgbClr val="FF0000"/>
                </a:solidFill>
                <a:cs typeface="Arial" panose="020B0604020202020204" pitchFamily="34" charset="0"/>
              </a:rPr>
              <a:t>Lenovo.com/us/en/premier-support.</a:t>
            </a:r>
          </a:p>
          <a:p>
            <a:endParaRPr lang="en-US" altLang="en-US" sz="200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2000" b="1" dirty="0"/>
              <a:t>All repairs done at Marist College with loaner laptop available (while on campus).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2000" dirty="0"/>
              <a:t>International warranty service is provided abroad at a Lenovo authorized service depot.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Georgia" panose="02040502050405020303" pitchFamily="18" charset="0"/>
              </a:rPr>
              <a:t>CrowdStrike is </a:t>
            </a:r>
            <a:r>
              <a:rPr lang="en-US" sz="2000" dirty="0"/>
              <a:t>provided by Marist College to all current students at no charge.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8564880" y="624840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3B4723E-FFDF-428C-B263-DBD7C4F9F9A7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6</a:t>
            </a:fld>
            <a:endParaRPr lang="en-US" altLang="en-US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228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857999" y="1828800"/>
            <a:ext cx="4652683" cy="2474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Apple laptops similar range to the recommended Lenovo TPU products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dirty="0"/>
              <a:t>Microsoft Office is provided by Marist College to all current students at no charge.</a:t>
            </a:r>
          </a:p>
          <a:p>
            <a:r>
              <a:rPr lang="en-US" sz="1800" b="1" dirty="0"/>
              <a:t>For more details, visit www.marist.edu/resnet/howtos</a:t>
            </a:r>
          </a:p>
          <a:p>
            <a:pPr>
              <a:buNone/>
            </a:pPr>
            <a:endParaRPr lang="en-US" alt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8503920" y="6206589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9A2B3EB-F4D7-4830-8401-93B82BFC4C3C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7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60738" y="152503"/>
            <a:ext cx="4131718" cy="53455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D7FD2B-6011-4AED-AF2D-66EC6406E50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2" b="84016"/>
          <a:stretch/>
        </p:blipFill>
        <p:spPr>
          <a:xfrm>
            <a:off x="1559330" y="5484984"/>
            <a:ext cx="5299364" cy="72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362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8541352" y="6257296"/>
            <a:ext cx="2096168" cy="35686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985CD6C-0076-4116-BED0-6C3DD60DE608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8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3"/>
          <a:srcRect l="63142" t="6547" r="11859" b="13237"/>
          <a:stretch/>
        </p:blipFill>
        <p:spPr bwMode="auto">
          <a:xfrm>
            <a:off x="1271364" y="229781"/>
            <a:ext cx="6031865" cy="54445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1311310" y="1411793"/>
            <a:ext cx="246185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4853354" y="5395965"/>
            <a:ext cx="291402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B61C0CB6-8124-EB1A-36F7-56FD2ECD47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43" b="24065"/>
          <a:stretch/>
        </p:blipFill>
        <p:spPr>
          <a:xfrm>
            <a:off x="2760877" y="1183639"/>
            <a:ext cx="7206670" cy="432799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4EEA429-9B65-0E51-3ADF-21E91222B080}"/>
              </a:ext>
            </a:extLst>
          </p:cNvPr>
          <p:cNvSpPr/>
          <p:nvPr/>
        </p:nvSpPr>
        <p:spPr>
          <a:xfrm>
            <a:off x="2881423" y="3200400"/>
            <a:ext cx="1297172" cy="21955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19987" y="3916797"/>
            <a:ext cx="322521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From our website, click on Shop Apple or Click Here to purchase a MAC Laptop to go to the Apple Store and see the recommended Marist options.</a:t>
            </a:r>
          </a:p>
        </p:txBody>
      </p:sp>
    </p:spTree>
    <p:extLst>
      <p:ext uri="{BB962C8B-B14F-4D97-AF65-F5344CB8AC3E}">
        <p14:creationId xmlns:p14="http://schemas.microsoft.com/office/powerpoint/2010/main" val="2954672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391400" y="2133600"/>
            <a:ext cx="25908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Suggested Apple laptop options.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Apple Care+ extended three-year warranty is included in price.</a:t>
            </a:r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3803" y="81402"/>
            <a:ext cx="5715000" cy="61075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2869B7-F9FE-511F-ABBD-906083DD31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600" t="7200" r="33400" b="6134"/>
          <a:stretch/>
        </p:blipFill>
        <p:spPr>
          <a:xfrm>
            <a:off x="2241699" y="568784"/>
            <a:ext cx="4692011" cy="573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23913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4394</TotalTime>
  <Words>582</Words>
  <Application>Microsoft Office PowerPoint</Application>
  <PresentationFormat>Widescreen</PresentationFormat>
  <Paragraphs>100</Paragraphs>
  <Slides>11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  <vt:variant>
        <vt:lpstr>Custom Shows</vt:lpstr>
      </vt:variant>
      <vt:variant>
        <vt:i4>1</vt:i4>
      </vt:variant>
    </vt:vector>
  </HeadingPairs>
  <TitlesOfParts>
    <vt:vector size="19" baseType="lpstr">
      <vt:lpstr>Arial</vt:lpstr>
      <vt:lpstr>Arial Black</vt:lpstr>
      <vt:lpstr>Calibri</vt:lpstr>
      <vt:lpstr>Georgia</vt:lpstr>
      <vt:lpstr>Times New Roman</vt:lpstr>
      <vt:lpstr>Wingdings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Custom Show 1</vt:lpstr>
    </vt:vector>
  </TitlesOfParts>
  <Company>Marist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Title</dc:title>
  <dc:creator>Delphine S Lucks</dc:creator>
  <cp:lastModifiedBy>NandhanReddy Muli1</cp:lastModifiedBy>
  <cp:revision>114</cp:revision>
  <cp:lastPrinted>2019-05-15T19:52:25Z</cp:lastPrinted>
  <dcterms:created xsi:type="dcterms:W3CDTF">2015-10-21T18:16:38Z</dcterms:created>
  <dcterms:modified xsi:type="dcterms:W3CDTF">2025-07-03T18:09:25Z</dcterms:modified>
</cp:coreProperties>
</file>