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8" r:id="rId15"/>
  </p:sldIdLst>
  <p:sldSz cx="12192000" cy="6858000"/>
  <p:notesSz cx="7102475" cy="938847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015" autoAdjust="0"/>
  </p:normalViewPr>
  <p:slideViewPr>
    <p:cSldViewPr snapToGrid="0">
      <p:cViewPr varScale="1">
        <p:scale>
          <a:sx n="111" d="100"/>
          <a:sy n="11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E7791A-6671-4A84-9492-70DA93391E7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1F142E-2107-4E4B-A205-5718F628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This</a:t>
            </a:r>
            <a:r>
              <a:rPr lang="en-US" baseline="0" dirty="0"/>
              <a:t> webpage hasn’t been updated since last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updated flyer from the computer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Computer Store updated this page since last year so I updated the screenshot.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1029">
              <a:defRPr/>
            </a:pPr>
            <a:r>
              <a:rPr lang="en-US" baseline="0" dirty="0"/>
              <a:t>Computer Store updated this page since last year so I updated the screenshot.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14D2-69B4-4209-9B7E-2B4FC2AE5D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7614"/>
            <a:ext cx="2743200" cy="3651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7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5658-C1A1-4DC4-9EFE-6ECC94766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3D8F-8DED-4945-8B56-2893EA0BB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̶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2EC-B4D8-4262-9FFB-BAADAD67D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183" y="6474551"/>
            <a:ext cx="2743200" cy="3651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2B5-7E5E-49F6-93A9-33C89E746B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5C12-2E11-4621-A62E-C83127765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FB6-77A3-41C4-84C0-9F96E22B49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F05B-30B3-4D09-AE1A-F2BA8B3D9D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DEF6-1391-4115-9101-1D228A206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E2E1-4D36-4323-93C2-39B2C420F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9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FBBB-498B-4180-97AF-606F92900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3A89-D710-45C0-9A48-80F2186964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7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ie.Cookinham@Marist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mputerstore@maris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st.edu/computersto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st.edu/computersto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st.edu/resnet/howt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43400" y="3048620"/>
            <a:ext cx="5638800" cy="1752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Tiffany Macdonald </a:t>
            </a:r>
          </a:p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BDBED-AC55-479F-98B5-94E03AE2C33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8429" y="1371601"/>
            <a:ext cx="6955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Black" panose="020B0A04020102090204" pitchFamily="34" charset="0"/>
                <a:cs typeface="Arial" panose="020B0604020202020204" pitchFamily="34" charset="0"/>
              </a:rPr>
              <a:t>Marist University Computer Store -Online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4419600"/>
            <a:ext cx="708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845-575-3556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www.Marist.edu/computerstore </a:t>
            </a:r>
          </a:p>
          <a:p>
            <a:pPr algn="ctr" eaLnBrk="1" hangingPunct="1">
              <a:defRPr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50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0061" y="846922"/>
            <a:ext cx="89916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Apple</a:t>
            </a:r>
            <a:r>
              <a:rPr lang="en-US" altLang="en-US" sz="2400" b="1" u="sng" dirty="0">
                <a:latin typeface="Arial" panose="020B0604020202020204" pitchFamily="34" charset="0"/>
              </a:rPr>
              <a:t> </a:t>
            </a:r>
            <a:r>
              <a:rPr lang="en-US" altLang="en-US" sz="2400" u="sng" dirty="0">
                <a:latin typeface="Arial" panose="020B0604020202020204" pitchFamily="34" charset="0"/>
              </a:rPr>
              <a:t>Highlights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•   Comes with base manufacture’s 1-year warranty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  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            </a:t>
            </a:r>
          </a:p>
          <a:p>
            <a:pPr>
              <a:spcBef>
                <a:spcPct val="0"/>
              </a:spcBef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04A657-ACB2-44EB-B60F-B61F666ED016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5462" y="4766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4461" y="1907627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When purchased with Apple Care+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manufacturer’s warranty is extended to 3 years and adds up to two incidents of accidental damage coverage, each subject to a service fee ranging from $99 to $299.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(Prices are subject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to change.)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7261" y="3043184"/>
            <a:ext cx="8534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Arial" panose="020B0604020202020204" pitchFamily="34" charset="0"/>
              </a:rPr>
              <a:t>Marist does </a:t>
            </a:r>
            <a:r>
              <a:rPr lang="en-US" altLang="en-US" sz="1900" b="1" u="sng" dirty="0">
                <a:latin typeface="Arial" panose="020B0604020202020204" pitchFamily="34" charset="0"/>
              </a:rPr>
              <a:t>NOT</a:t>
            </a:r>
            <a:r>
              <a:rPr lang="en-US" altLang="en-US" sz="1900" b="1" dirty="0">
                <a:latin typeface="Arial" panose="020B0604020202020204" pitchFamily="34" charset="0"/>
              </a:rPr>
              <a:t> cover or perform any repairs with Apple Care+.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9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Arial" panose="020B0604020202020204" pitchFamily="34" charset="0"/>
              </a:rPr>
              <a:t>Accidental damage claims must be handled with Apple directly.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Arial" panose="020B0604020202020204" pitchFamily="34" charset="0"/>
              </a:rPr>
              <a:t>No loaners laptops are available while being repaired with an Apple </a:t>
            </a:r>
          </a:p>
          <a:p>
            <a:pPr lvl="1"/>
            <a:r>
              <a:rPr lang="en-US" altLang="en-US" sz="1900" dirty="0">
                <a:latin typeface="Arial" panose="020B0604020202020204" pitchFamily="34" charset="0"/>
              </a:rPr>
              <a:t>    vendor or studying Abroad.</a:t>
            </a:r>
          </a:p>
        </p:txBody>
      </p:sp>
    </p:spTree>
    <p:extLst>
      <p:ext uri="{BB962C8B-B14F-4D97-AF65-F5344CB8AC3E}">
        <p14:creationId xmlns:p14="http://schemas.microsoft.com/office/powerpoint/2010/main" val="426977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19400" y="706585"/>
            <a:ext cx="6477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 Black" panose="020B0A04020102090204" pitchFamily="34" charset="0"/>
              </a:rPr>
              <a:t>CONTACT INFORMATION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Phone: Tiffany Macdonald 845-575-3556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E-mail: </a:t>
            </a:r>
            <a:r>
              <a:rPr lang="en-US" altLang="en-US" sz="2400" dirty="0">
                <a:latin typeface="Arial" panose="020B0604020202020204" pitchFamily="34" charset="0"/>
                <a:hlinkClick r:id="rId3"/>
              </a:rPr>
              <a:t>tiffany.macdonald@Marist.edu</a:t>
            </a:r>
            <a:r>
              <a:rPr lang="en-US" altLang="en-US" sz="2400" dirty="0">
                <a:latin typeface="Arial" panose="020B0604020202020204" pitchFamily="34" charset="0"/>
              </a:rPr>
              <a:t>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       </a:t>
            </a:r>
            <a:r>
              <a:rPr lang="en-US" altLang="en-US" sz="2400" dirty="0">
                <a:latin typeface="Arial" panose="020B0604020202020204" pitchFamily="34" charset="0"/>
                <a:hlinkClick r:id="rId4"/>
              </a:rPr>
              <a:t>computerstore@marist.edu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Visit </a:t>
            </a:r>
            <a:r>
              <a:rPr lang="en-US" altLang="en-US" sz="2400" u="sng" dirty="0">
                <a:solidFill>
                  <a:srgbClr val="0000FF"/>
                </a:solidFill>
                <a:latin typeface="Arial" panose="020B0604020202020204" pitchFamily="34" charset="0"/>
              </a:rPr>
              <a:t>www.marist.edu/computerstore</a:t>
            </a:r>
            <a:r>
              <a:rPr lang="en-US" altLang="en-US" sz="2400" u="sng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 bwMode="auto">
          <a:xfrm>
            <a:off x="8534400" y="624840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E36DFEE-1665-4816-B0F8-5B050A64724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569" y="4987636"/>
            <a:ext cx="954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Microsoft Office 365 and CrowdStrike Falcon security software are provided by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Marist University to all current students at no charge.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257309" y="1809687"/>
            <a:ext cx="1233056" cy="10443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29" y="2100197"/>
            <a:ext cx="8725778" cy="43743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The Computer Store has moved to the cloud!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All purchases must be made on-line - 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www.marist.edu/computerstore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When you are ready to buy a new laptop for your student, we strongly encourage you to purchase one of the recommended models featured on the Computer Store’s website.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Other technology related items can be purchased at the Bookstore or other retail locations.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8429" y="555523"/>
            <a:ext cx="6955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Black" panose="020B0A04020102090204" pitchFamily="34" charset="0"/>
                <a:cs typeface="Arial" panose="020B0604020202020204" pitchFamily="34" charset="0"/>
              </a:rPr>
              <a:t>Marist University Computer Store -Online </a:t>
            </a:r>
          </a:p>
        </p:txBody>
      </p:sp>
    </p:spTree>
    <p:extLst>
      <p:ext uri="{BB962C8B-B14F-4D97-AF65-F5344CB8AC3E}">
        <p14:creationId xmlns:p14="http://schemas.microsoft.com/office/powerpoint/2010/main" val="42865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166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2982E-5AE2-4031-BDBF-347E49E3F21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532" y="1048643"/>
            <a:ext cx="4845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 Black" panose="020B0A04020102090204" pitchFamily="34" charset="0"/>
                <a:cs typeface="Arial" panose="020B0604020202020204" pitchFamily="34" charset="0"/>
              </a:rPr>
              <a:t>How to Shop @ </a:t>
            </a:r>
          </a:p>
          <a:p>
            <a:r>
              <a:rPr lang="en-US" altLang="en-US" sz="2400" b="1" dirty="0">
                <a:latin typeface="Arial Black" panose="020B0A04020102090204" pitchFamily="34" charset="0"/>
                <a:cs typeface="Arial" panose="020B0604020202020204" pitchFamily="34" charset="0"/>
              </a:rPr>
              <a:t>Computer Store -Online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b="1" dirty="0"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Laptops </a:t>
            </a:r>
            <a:r>
              <a:rPr lang="en-US" altLang="en-US" b="1" dirty="0"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(purchased online only)</a:t>
            </a:r>
          </a:p>
          <a:p>
            <a:endParaRPr lang="en-US" altLang="en-US" sz="2400" b="1" dirty="0"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017" y="56265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  <a:hlinkClick r:id="rId3"/>
              </a:rPr>
              <a:t>www.Marist.edu/computerstore</a:t>
            </a:r>
            <a:r>
              <a:rPr lang="en-US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3" b="24065"/>
          <a:stretch/>
        </p:blipFill>
        <p:spPr>
          <a:xfrm>
            <a:off x="4929912" y="562658"/>
            <a:ext cx="7206670" cy="43152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72001" y="584631"/>
            <a:ext cx="547205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FA47F-4495-0000-1213-661CF4399B79}"/>
              </a:ext>
            </a:extLst>
          </p:cNvPr>
          <p:cNvSpPr/>
          <p:nvPr/>
        </p:nvSpPr>
        <p:spPr>
          <a:xfrm>
            <a:off x="4929913" y="2426909"/>
            <a:ext cx="7002556" cy="245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DCB197-339E-CDBD-70EB-B63D1C2462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660"/>
          <a:stretch>
            <a:fillRect/>
          </a:stretch>
        </p:blipFill>
        <p:spPr>
          <a:xfrm>
            <a:off x="2887678" y="2284170"/>
            <a:ext cx="2627260" cy="307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14A3-C721-DEBE-8F44-998516174E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184"/>
          <a:stretch>
            <a:fillRect/>
          </a:stretch>
        </p:blipFill>
        <p:spPr>
          <a:xfrm>
            <a:off x="5442236" y="3333159"/>
            <a:ext cx="4670380" cy="3077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05ECAB-C3F0-765A-2BA3-4DE105588A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069" t="24139" b="36281"/>
          <a:stretch>
            <a:fillRect/>
          </a:stretch>
        </p:blipFill>
        <p:spPr>
          <a:xfrm>
            <a:off x="5424395" y="2183910"/>
            <a:ext cx="3554110" cy="11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1785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3EBE8-E83B-4BFF-BF5A-7E04C336088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1752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ThinkPad University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Lenovo laptops with details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954" y="2854"/>
            <a:ext cx="4850536" cy="62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1785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3EBE8-E83B-4BFF-BF5A-7E04C336088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 b="4311"/>
          <a:stretch/>
        </p:blipFill>
        <p:spPr>
          <a:xfrm>
            <a:off x="181541" y="7833"/>
            <a:ext cx="5476885" cy="6350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A8AE7-9C4D-7A4F-4BC7-7FACD9ACA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1" t="7398" r="11046" b="9907"/>
          <a:stretch/>
        </p:blipFill>
        <p:spPr>
          <a:xfrm>
            <a:off x="1977656" y="687280"/>
            <a:ext cx="8123275" cy="5671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3687" y="499533"/>
            <a:ext cx="326065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 purchase a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ThinkPad University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Lenovo laptop, select the “First Time User” button on the “Connection”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1405" y="183099"/>
            <a:ext cx="932027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Lenovo TPU </a:t>
            </a:r>
            <a:r>
              <a:rPr lang="en-US" altLang="en-US" sz="2000" u="sng" dirty="0"/>
              <a:t>program highlights</a:t>
            </a:r>
            <a:r>
              <a:rPr lang="en-US" alt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3 years Mfg. warranty included.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base 3-year manufacturer’s warranty only covers manufacturer’s defects and does </a:t>
            </a:r>
            <a:r>
              <a:rPr lang="en-US" sz="2000" b="1" dirty="0"/>
              <a:t>NOT</a:t>
            </a:r>
            <a:r>
              <a:rPr lang="en-US" sz="2000" dirty="0"/>
              <a:t> cover accidental damage including spills, drops, abuse or negligence. </a:t>
            </a:r>
            <a:endParaRPr lang="en-US" alt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Premier Bundle </a:t>
            </a:r>
            <a:r>
              <a:rPr lang="en-US" sz="1400" i="1" dirty="0"/>
              <a:t>(Prices are subject to change)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T14s and T16 cost $377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P16s cost $377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X1 Carbon cost $454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Premier support is Lenovo Advanced 24 x 7 x 365 Onsite support, covers both software and hardware with Uber like tracking. For more information on Lenovo Premier support go to </a:t>
            </a:r>
            <a:r>
              <a:rPr lang="fr-FR" sz="2000" dirty="0">
                <a:solidFill>
                  <a:srgbClr val="FF0000"/>
                </a:solidFill>
                <a:cs typeface="Arial" panose="020B0604020202020204" pitchFamily="34" charset="0"/>
              </a:rPr>
              <a:t>Lenovo.com/us/en/premier-support.</a:t>
            </a: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All repairs done at Marist University with loaner laptop available (while on campus).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International warranty service is provided abroad at a Lenovo authorized service depot.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CrowdStrike is </a:t>
            </a:r>
            <a:r>
              <a:rPr lang="en-US" sz="2000" dirty="0"/>
              <a:t>provided by Marist University to all current students at no charge.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6488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4723E-FFDF-428C-B263-DBD7C4F9F9A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2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7999" y="1828800"/>
            <a:ext cx="465268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Apple laptops similar range to the recommended Lenovo TPU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/>
              <a:t>Microsoft Office is provided by Marist University to all current students at no charge.</a:t>
            </a:r>
          </a:p>
          <a:p>
            <a:r>
              <a:rPr lang="en-US" sz="1800" b="1" dirty="0"/>
              <a:t>For more details, visit </a:t>
            </a:r>
            <a:r>
              <a:rPr lang="en-US" sz="1800" b="1" dirty="0">
                <a:hlinkClick r:id="rId3"/>
              </a:rPr>
              <a:t>www.marist.edu/resnet/howtos</a:t>
            </a:r>
            <a:endParaRPr lang="en-US" sz="1800" b="1" dirty="0"/>
          </a:p>
          <a:p>
            <a:r>
              <a:rPr lang="en-US" sz="1800" b="1" dirty="0"/>
              <a:t>Prices are subject to change</a:t>
            </a:r>
          </a:p>
          <a:p>
            <a:endParaRPr lang="en-US" sz="1800" b="1" dirty="0"/>
          </a:p>
          <a:p>
            <a:pPr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03920" y="62065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A2B3EB-F4D7-4830-8401-93B82BFC4C3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264" y="152503"/>
            <a:ext cx="4130666" cy="534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7FD2B-6011-4AED-AF2D-66EC6406E5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84016"/>
          <a:stretch/>
        </p:blipFill>
        <p:spPr>
          <a:xfrm>
            <a:off x="1559330" y="5484984"/>
            <a:ext cx="5299364" cy="7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D57BF2-9D0C-B890-3A9B-BE2DA4EE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580" r="912"/>
          <a:stretch>
            <a:fillRect/>
          </a:stretch>
        </p:blipFill>
        <p:spPr>
          <a:xfrm>
            <a:off x="3682409" y="2378596"/>
            <a:ext cx="7692957" cy="947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0C26B-405E-6574-59D5-1CE7895A0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25" y="3341703"/>
            <a:ext cx="4669941" cy="3078747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41352" y="6257296"/>
            <a:ext cx="2096168" cy="356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85CD6C-0076-4116-BED0-6C3DD60DE60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36302" y="4293013"/>
            <a:ext cx="24618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772" y="2407160"/>
            <a:ext cx="3551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From our website, click on “Information from the Computer Store” to see the recommended Marist options.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F586-94AF-9480-D8C1-F36D865A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12" b="33267"/>
          <a:stretch>
            <a:fillRect/>
          </a:stretch>
        </p:blipFill>
        <p:spPr>
          <a:xfrm>
            <a:off x="3530009" y="157577"/>
            <a:ext cx="7692957" cy="23924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D81676-79DF-D3CB-E441-F19089CD155E}"/>
              </a:ext>
            </a:extLst>
          </p:cNvPr>
          <p:cNvSpPr txBox="1"/>
          <p:nvPr/>
        </p:nvSpPr>
        <p:spPr>
          <a:xfrm>
            <a:off x="1449437" y="4533900"/>
            <a:ext cx="300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“Shop the Apple Store” to purchase a MAC Laptop from the Apple Store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6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1400" y="2133600"/>
            <a:ext cx="259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Suggested Apple laptop options.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Apple Care+ extended three-year warranty is included in price.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Prices are subject to change.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03" y="81402"/>
            <a:ext cx="5715000" cy="6107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869B7-F9FE-511F-ABBD-906083DD3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00" t="7200" r="33400" b="6134"/>
          <a:stretch/>
        </p:blipFill>
        <p:spPr>
          <a:xfrm>
            <a:off x="2241699" y="568784"/>
            <a:ext cx="4692011" cy="57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91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EB434E7851B43B3C27B60555ADD41" ma:contentTypeVersion="15" ma:contentTypeDescription="Create a new document." ma:contentTypeScope="" ma:versionID="ca947b9f63bf3345d773f64da13b2aa8">
  <xsd:schema xmlns:xsd="http://www.w3.org/2001/XMLSchema" xmlns:xs="http://www.w3.org/2001/XMLSchema" xmlns:p="http://schemas.microsoft.com/office/2006/metadata/properties" xmlns:ns3="2f48efee-5f81-4442-99d0-a45f189623ff" xmlns:ns4="4c9d72c6-bd93-45bf-b71b-c444ba0131bf" targetNamespace="http://schemas.microsoft.com/office/2006/metadata/properties" ma:root="true" ma:fieldsID="d0ae5b403abb1b7de63b379c5397b6e4" ns3:_="" ns4:_="">
    <xsd:import namespace="2f48efee-5f81-4442-99d0-a45f189623ff"/>
    <xsd:import namespace="4c9d72c6-bd93-45bf-b71b-c444ba0131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8efee-5f81-4442-99d0-a45f18962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d72c6-bd93-45bf-b71b-c444ba0131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48efee-5f81-4442-99d0-a45f189623ff" xsi:nil="true"/>
  </documentManagement>
</p:properties>
</file>

<file path=customXml/itemProps1.xml><?xml version="1.0" encoding="utf-8"?>
<ds:datastoreItem xmlns:ds="http://schemas.openxmlformats.org/officeDocument/2006/customXml" ds:itemID="{E8C5E5B4-D3DA-4113-89BB-06F1617AA4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BCFF8-F500-48E9-AB43-FBB4FA74C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8efee-5f81-4442-99d0-a45f189623ff"/>
    <ds:schemaRef ds:uri="4c9d72c6-bd93-45bf-b71b-c444ba0131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B7B26-9F98-4DB2-837B-2FE0424F31E7}">
  <ds:schemaRefs>
    <ds:schemaRef ds:uri="2f48efee-5f81-4442-99d0-a45f189623f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c9d72c6-bd93-45bf-b71b-c444ba0131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616</Words>
  <Application>Microsoft Office PowerPoint</Application>
  <PresentationFormat>Widescreen</PresentationFormat>
  <Paragraphs>105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Marist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Delphine S Lucks</dc:creator>
  <cp:lastModifiedBy>Jennifer Harmer</cp:lastModifiedBy>
  <cp:revision>120</cp:revision>
  <cp:lastPrinted>2019-05-15T19:52:25Z</cp:lastPrinted>
  <dcterms:created xsi:type="dcterms:W3CDTF">2015-10-21T18:16:38Z</dcterms:created>
  <dcterms:modified xsi:type="dcterms:W3CDTF">2026-05-27T18:14:48Z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0x010100D89EB434E7851B43B3C27B60555ADD41</vt:lpwstr>
  </property>
</Properties>
</file>