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260" r:id="rId3"/>
    <p:sldId id="271" r:id="rId4"/>
    <p:sldId id="256" r:id="rId5"/>
    <p:sldId id="273" r:id="rId6"/>
    <p:sldId id="258" r:id="rId7"/>
    <p:sldId id="274" r:id="rId8"/>
    <p:sldId id="259" r:id="rId9"/>
    <p:sldId id="277" r:id="rId10"/>
    <p:sldId id="263" r:id="rId11"/>
    <p:sldId id="275" r:id="rId12"/>
    <p:sldId id="276" r:id="rId13"/>
    <p:sldId id="278" r:id="rId14"/>
    <p:sldId id="261" r:id="rId15"/>
    <p:sldId id="262"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96"/>
    <p:restoredTop sz="93642"/>
  </p:normalViewPr>
  <p:slideViewPr>
    <p:cSldViewPr snapToGrid="0">
      <p:cViewPr varScale="1">
        <p:scale>
          <a:sx n="103" d="100"/>
          <a:sy n="103" d="100"/>
        </p:scale>
        <p:origin x="114"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16ECFB-833C-1D71-26DD-C4A1AD69DC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1D2DB8-88DE-FF40-2A83-9749C3083F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86538-CF53-0845-A039-6501E8EA48E6}" type="datetimeFigureOut">
              <a:rPr lang="en-US" smtClean="0"/>
              <a:t>10/30/2025</a:t>
            </a:fld>
            <a:endParaRPr lang="en-US"/>
          </a:p>
        </p:txBody>
      </p:sp>
      <p:sp>
        <p:nvSpPr>
          <p:cNvPr id="4" name="Footer Placeholder 3">
            <a:extLst>
              <a:ext uri="{FF2B5EF4-FFF2-40B4-BE49-F238E27FC236}">
                <a16:creationId xmlns:a16="http://schemas.microsoft.com/office/drawing/2014/main" id="{17848CF0-2165-D19B-B98A-398A97A90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5E950-DC87-F575-365B-0B126CB47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D8A1B6-66A8-B044-9E63-BA326B2E4097}" type="slidenum">
              <a:rPr lang="en-US" smtClean="0"/>
              <a:t>‹#›</a:t>
            </a:fld>
            <a:endParaRPr lang="en-US"/>
          </a:p>
        </p:txBody>
      </p:sp>
    </p:spTree>
    <p:extLst>
      <p:ext uri="{BB962C8B-B14F-4D97-AF65-F5344CB8AC3E}">
        <p14:creationId xmlns:p14="http://schemas.microsoft.com/office/powerpoint/2010/main" val="55812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852BB-5F69-1946-9A0A-242A4122DEFD}"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F5BD8-C3D3-1343-B5A5-AB2A664B849E}" type="slidenum">
              <a:rPr lang="en-US" smtClean="0"/>
              <a:t>‹#›</a:t>
            </a:fld>
            <a:endParaRPr lang="en-US"/>
          </a:p>
        </p:txBody>
      </p:sp>
    </p:spTree>
    <p:extLst>
      <p:ext uri="{BB962C8B-B14F-4D97-AF65-F5344CB8AC3E}">
        <p14:creationId xmlns:p14="http://schemas.microsoft.com/office/powerpoint/2010/main" val="63708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5BD8-C3D3-1343-B5A5-AB2A664B849E}" type="slidenum">
              <a:rPr lang="en-US" smtClean="0"/>
              <a:t>1</a:t>
            </a:fld>
            <a:endParaRPr lang="en-US"/>
          </a:p>
        </p:txBody>
      </p:sp>
    </p:spTree>
    <p:extLst>
      <p:ext uri="{BB962C8B-B14F-4D97-AF65-F5344CB8AC3E}">
        <p14:creationId xmlns:p14="http://schemas.microsoft.com/office/powerpoint/2010/main" val="153065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anti-corruption measure, designed to protect president from pressure by Congress or by a state. Also a very democratic measure – it does not force the president to be independently wealthy in order to hold office. Much discussion of the sweet spot between being enough but not so much as to tempt greedy men.</a:t>
            </a:r>
          </a:p>
          <a:p>
            <a:endParaRPr lang="en-US" dirty="0"/>
          </a:p>
          <a:p>
            <a:r>
              <a:rPr lang="en-US" dirty="0"/>
              <a:t>The foreign emoluments clause prohibits the president or any other govt official from accepting money from a foreign head of state or foreign govt without Congress’ consent</a:t>
            </a:r>
          </a:p>
        </p:txBody>
      </p:sp>
      <p:sp>
        <p:nvSpPr>
          <p:cNvPr id="4" name="Slide Number Placeholder 3"/>
          <p:cNvSpPr>
            <a:spLocks noGrp="1"/>
          </p:cNvSpPr>
          <p:nvPr>
            <p:ph type="sldNum" sz="quarter" idx="5"/>
          </p:nvPr>
        </p:nvSpPr>
        <p:spPr/>
        <p:txBody>
          <a:bodyPr/>
          <a:lstStyle/>
          <a:p>
            <a:fld id="{EB7F5BD8-C3D3-1343-B5A5-AB2A664B849E}" type="slidenum">
              <a:rPr lang="en-US" smtClean="0"/>
              <a:t>4</a:t>
            </a:fld>
            <a:endParaRPr lang="en-US"/>
          </a:p>
        </p:txBody>
      </p:sp>
    </p:spTree>
    <p:extLst>
      <p:ext uri="{BB962C8B-B14F-4D97-AF65-F5344CB8AC3E}">
        <p14:creationId xmlns:p14="http://schemas.microsoft.com/office/powerpoint/2010/main" val="397437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venir Book" panose="02000503020000020003" pitchFamily="2" charset="0"/>
              </a:rPr>
              <a:t>with the simple act of polishing his glasses, commenting that he had “grown gray in your service and now find myself growing blind,” leaving the mutineers in tears. </a:t>
            </a:r>
            <a:endParaRPr lang="en-US" dirty="0"/>
          </a:p>
        </p:txBody>
      </p:sp>
      <p:sp>
        <p:nvSpPr>
          <p:cNvPr id="4" name="Slide Number Placeholder 3"/>
          <p:cNvSpPr>
            <a:spLocks noGrp="1"/>
          </p:cNvSpPr>
          <p:nvPr>
            <p:ph type="sldNum" sz="quarter" idx="5"/>
          </p:nvPr>
        </p:nvSpPr>
        <p:spPr/>
        <p:txBody>
          <a:bodyPr/>
          <a:lstStyle/>
          <a:p>
            <a:fld id="{EB7F5BD8-C3D3-1343-B5A5-AB2A664B849E}" type="slidenum">
              <a:rPr lang="en-US" smtClean="0"/>
              <a:t>7</a:t>
            </a:fld>
            <a:endParaRPr lang="en-US"/>
          </a:p>
        </p:txBody>
      </p:sp>
    </p:spTree>
    <p:extLst>
      <p:ext uri="{BB962C8B-B14F-4D97-AF65-F5344CB8AC3E}">
        <p14:creationId xmlns:p14="http://schemas.microsoft.com/office/powerpoint/2010/main" val="346153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have executive power vested? How much power is that? Total power over the executive branch?</a:t>
            </a:r>
          </a:p>
          <a:p>
            <a:r>
              <a:rPr lang="en-US" dirty="0"/>
              <a:t>All the disputes between the branches set up in the Constitution have echoed through our history and are the source of Trump’s push to expand presidential power today</a:t>
            </a:r>
          </a:p>
        </p:txBody>
      </p:sp>
      <p:sp>
        <p:nvSpPr>
          <p:cNvPr id="4" name="Slide Number Placeholder 3"/>
          <p:cNvSpPr>
            <a:spLocks noGrp="1"/>
          </p:cNvSpPr>
          <p:nvPr>
            <p:ph type="sldNum" sz="quarter" idx="5"/>
          </p:nvPr>
        </p:nvSpPr>
        <p:spPr/>
        <p:txBody>
          <a:bodyPr/>
          <a:lstStyle/>
          <a:p>
            <a:fld id="{EB7F5BD8-C3D3-1343-B5A5-AB2A664B849E}" type="slidenum">
              <a:rPr lang="en-US" smtClean="0"/>
              <a:t>9</a:t>
            </a:fld>
            <a:endParaRPr lang="en-US"/>
          </a:p>
        </p:txBody>
      </p:sp>
    </p:spTree>
    <p:extLst>
      <p:ext uri="{BB962C8B-B14F-4D97-AF65-F5344CB8AC3E}">
        <p14:creationId xmlns:p14="http://schemas.microsoft.com/office/powerpoint/2010/main" val="240887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historic examples – Jefferson The Constitution says Congress declares war but the President is Commander in Chief of the Army. Jefferson allegedly believed in limited federal govt and executive power, but he probably expanded presidential power more than any president before Lincoln. </a:t>
            </a:r>
          </a:p>
        </p:txBody>
      </p:sp>
      <p:sp>
        <p:nvSpPr>
          <p:cNvPr id="4" name="Slide Number Placeholder 3"/>
          <p:cNvSpPr>
            <a:spLocks noGrp="1"/>
          </p:cNvSpPr>
          <p:nvPr>
            <p:ph type="sldNum" sz="quarter" idx="5"/>
          </p:nvPr>
        </p:nvSpPr>
        <p:spPr/>
        <p:txBody>
          <a:bodyPr/>
          <a:lstStyle/>
          <a:p>
            <a:fld id="{EB7F5BD8-C3D3-1343-B5A5-AB2A664B849E}" type="slidenum">
              <a:rPr lang="en-US" smtClean="0"/>
              <a:t>10</a:t>
            </a:fld>
            <a:endParaRPr lang="en-US"/>
          </a:p>
        </p:txBody>
      </p:sp>
    </p:spTree>
    <p:extLst>
      <p:ext uri="{BB962C8B-B14F-4D97-AF65-F5344CB8AC3E}">
        <p14:creationId xmlns:p14="http://schemas.microsoft.com/office/powerpoint/2010/main" val="280648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Johnson The Constitution says the Senate must ”advise and consent” to the appointment of gov’t officials – without identifying which – but says nothing about firing. Pres. Trump has been fighting the issue through the federal courts since he took office, and says he</a:t>
            </a:r>
          </a:p>
        </p:txBody>
      </p:sp>
      <p:sp>
        <p:nvSpPr>
          <p:cNvPr id="4" name="Slide Number Placeholder 3"/>
          <p:cNvSpPr>
            <a:spLocks noGrp="1"/>
          </p:cNvSpPr>
          <p:nvPr>
            <p:ph type="sldNum" sz="quarter" idx="5"/>
          </p:nvPr>
        </p:nvSpPr>
        <p:spPr/>
        <p:txBody>
          <a:bodyPr/>
          <a:lstStyle/>
          <a:p>
            <a:fld id="{EB7F5BD8-C3D3-1343-B5A5-AB2A664B849E}" type="slidenum">
              <a:rPr lang="en-US" smtClean="0"/>
              <a:t>11</a:t>
            </a:fld>
            <a:endParaRPr lang="en-US"/>
          </a:p>
        </p:txBody>
      </p:sp>
    </p:spTree>
    <p:extLst>
      <p:ext uri="{BB962C8B-B14F-4D97-AF65-F5344CB8AC3E}">
        <p14:creationId xmlns:p14="http://schemas.microsoft.com/office/powerpoint/2010/main" val="130326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Trump</a:t>
            </a:r>
          </a:p>
        </p:txBody>
      </p:sp>
      <p:sp>
        <p:nvSpPr>
          <p:cNvPr id="4" name="Slide Number Placeholder 3"/>
          <p:cNvSpPr>
            <a:spLocks noGrp="1"/>
          </p:cNvSpPr>
          <p:nvPr>
            <p:ph type="sldNum" sz="quarter" idx="5"/>
          </p:nvPr>
        </p:nvSpPr>
        <p:spPr/>
        <p:txBody>
          <a:bodyPr/>
          <a:lstStyle/>
          <a:p>
            <a:fld id="{EB7F5BD8-C3D3-1343-B5A5-AB2A664B849E}" type="slidenum">
              <a:rPr lang="en-US" smtClean="0"/>
              <a:t>12</a:t>
            </a:fld>
            <a:endParaRPr lang="en-US"/>
          </a:p>
        </p:txBody>
      </p:sp>
    </p:spTree>
    <p:extLst>
      <p:ext uri="{BB962C8B-B14F-4D97-AF65-F5344CB8AC3E}">
        <p14:creationId xmlns:p14="http://schemas.microsoft.com/office/powerpoint/2010/main" val="315556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5BD8-C3D3-1343-B5A5-AB2A664B849E}" type="slidenum">
              <a:rPr lang="en-US" smtClean="0"/>
              <a:t>13</a:t>
            </a:fld>
            <a:endParaRPr lang="en-US"/>
          </a:p>
        </p:txBody>
      </p:sp>
    </p:spTree>
    <p:extLst>
      <p:ext uri="{BB962C8B-B14F-4D97-AF65-F5344CB8AC3E}">
        <p14:creationId xmlns:p14="http://schemas.microsoft.com/office/powerpoint/2010/main" val="354012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5BD8-C3D3-1343-B5A5-AB2A664B849E}" type="slidenum">
              <a:rPr lang="en-US" smtClean="0"/>
              <a:t>16</a:t>
            </a:fld>
            <a:endParaRPr lang="en-US"/>
          </a:p>
        </p:txBody>
      </p:sp>
    </p:spTree>
    <p:extLst>
      <p:ext uri="{BB962C8B-B14F-4D97-AF65-F5344CB8AC3E}">
        <p14:creationId xmlns:p14="http://schemas.microsoft.com/office/powerpoint/2010/main" val="187060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5FD8-DFB0-D090-CA98-307612392F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3F4D7-F8F5-2CA1-37F1-FBA8D528F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2E2D9F-AD20-A488-BDDE-94A3C926C50C}"/>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DD8259AF-44A2-7E06-C11D-D0EA28E3B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EED13-B905-1B7B-5B96-87E02130DCDE}"/>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4983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C9F9-8083-6531-F39E-E074876643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4016E-4D96-9B8D-ABC8-CD830359D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4516-2639-F36D-A567-5759CB9B6A69}"/>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E20FC010-DF04-6F10-FA06-7BAE3E0B6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96034-28F0-4AAD-62B7-8E533A954C27}"/>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145181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54D23-3ABB-F149-7DF8-84009AF107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50F6B-ED2F-B741-6B32-BE3298F97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F815B-5A2B-35F2-1C6E-CDAF428C67B3}"/>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5FF43170-8510-F9FA-F579-FC7CDC678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06899-A2F2-84C7-903B-1399B74C44BB}"/>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95654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60A0-44D0-E590-0C7A-CC540CB77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156E8-54E3-7163-085E-A064958B0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091B3-5895-D204-014A-8DAA61D4B428}"/>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6CB436DE-6C74-5AF2-8FD6-4ECFD956C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2E8B3-96F4-3676-9604-8EB832FD1A2E}"/>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237521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C844-DCD1-D48F-1EE2-88D902FB1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5AE69-D830-0048-4929-A7FD21226C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85E26-3BDB-9E36-303A-90FADDE8397B}"/>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E611A6E8-BE3A-3BBF-C7F9-7425F75D8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FF455-1B8A-9B7E-D425-979021107AF9}"/>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202792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CAEC-A013-FC79-E127-AF6FC758E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C8C6D-867C-C599-14D5-9C481D119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29F20-501B-5AD7-B40D-51DFAF38E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E53C-0DD7-B9CD-E71E-951E87A4681D}"/>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6" name="Footer Placeholder 5">
            <a:extLst>
              <a:ext uri="{FF2B5EF4-FFF2-40B4-BE49-F238E27FC236}">
                <a16:creationId xmlns:a16="http://schemas.microsoft.com/office/drawing/2014/main" id="{4C5C2520-6AAB-2428-E5D0-4A64D3FF7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76FC3-2DA6-84DF-FF6D-6C9D87D13BB5}"/>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13358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711B-18CF-C3EF-587B-3F21FD8E2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70062B-BBE7-7C8F-E54B-32B67C87F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AFF24-1566-CC0B-B7E4-57A422E4D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97BD9-F356-9E9D-A5B4-F88614C01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F5135-95D2-7944-6974-E37A20D85B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2524A4-BE0A-5563-9FAD-A047F8C383CF}"/>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8" name="Footer Placeholder 7">
            <a:extLst>
              <a:ext uri="{FF2B5EF4-FFF2-40B4-BE49-F238E27FC236}">
                <a16:creationId xmlns:a16="http://schemas.microsoft.com/office/drawing/2014/main" id="{29E00EB5-A2FE-AAFD-F4E4-1D81B0E02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57349-68EB-F068-B500-75D16DFFA693}"/>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3687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8D16-EB16-F1F5-8086-FF6AB00FC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55CC1-D5F8-8324-DC95-5692B7A268F1}"/>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4" name="Footer Placeholder 3">
            <a:extLst>
              <a:ext uri="{FF2B5EF4-FFF2-40B4-BE49-F238E27FC236}">
                <a16:creationId xmlns:a16="http://schemas.microsoft.com/office/drawing/2014/main" id="{06015917-F3AC-8FFF-59F0-705333AFC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D29FD-80B5-8E0D-231D-8F4E6DA81587}"/>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81874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0086C-537C-EB80-80F3-586F0F38BDF7}"/>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3" name="Footer Placeholder 2">
            <a:extLst>
              <a:ext uri="{FF2B5EF4-FFF2-40B4-BE49-F238E27FC236}">
                <a16:creationId xmlns:a16="http://schemas.microsoft.com/office/drawing/2014/main" id="{4A650CDC-9439-1736-4F27-6F02F5A58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ACED11-1DB5-74AA-D898-0C3F4DCB2F02}"/>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31749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B079-3C8A-DF15-18D2-6D53D262C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8A01D-105C-7824-AF29-86C6DCAA3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58F8D-330A-31C7-EE45-ADD6982C4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4D2F6-2B15-B950-EF76-7E1E700FA18B}"/>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6" name="Footer Placeholder 5">
            <a:extLst>
              <a:ext uri="{FF2B5EF4-FFF2-40B4-BE49-F238E27FC236}">
                <a16:creationId xmlns:a16="http://schemas.microsoft.com/office/drawing/2014/main" id="{3B50BC2E-B942-3D4E-230D-13DC47BD5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F27DF-56FD-4726-FC71-33303D5018FE}"/>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24891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6170-AAFE-064A-FB26-780B9497E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23C94-52DE-6FED-1827-A16F1406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70215-6372-8FF7-77F0-26D592783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2AA52-5D28-F0ED-A2FF-A68888945646}"/>
              </a:ext>
            </a:extLst>
          </p:cNvPr>
          <p:cNvSpPr>
            <a:spLocks noGrp="1"/>
          </p:cNvSpPr>
          <p:nvPr>
            <p:ph type="dt" sz="half" idx="10"/>
          </p:nvPr>
        </p:nvSpPr>
        <p:spPr/>
        <p:txBody>
          <a:bodyPr/>
          <a:lstStyle/>
          <a:p>
            <a:fld id="{E4753257-05EE-7444-8EF6-7053E7E9BF1E}" type="datetimeFigureOut">
              <a:rPr lang="en-US" smtClean="0"/>
              <a:t>10/30/2025</a:t>
            </a:fld>
            <a:endParaRPr lang="en-US"/>
          </a:p>
        </p:txBody>
      </p:sp>
      <p:sp>
        <p:nvSpPr>
          <p:cNvPr id="6" name="Footer Placeholder 5">
            <a:extLst>
              <a:ext uri="{FF2B5EF4-FFF2-40B4-BE49-F238E27FC236}">
                <a16:creationId xmlns:a16="http://schemas.microsoft.com/office/drawing/2014/main" id="{9092FC3B-D7C4-5968-6891-57C3AB0A9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27B94-83D9-D180-C1C2-52F0CAFC0EDA}"/>
              </a:ext>
            </a:extLst>
          </p:cNvPr>
          <p:cNvSpPr>
            <a:spLocks noGrp="1"/>
          </p:cNvSpPr>
          <p:nvPr>
            <p:ph type="sldNum" sz="quarter" idx="12"/>
          </p:nvPr>
        </p:nvSpPr>
        <p:spPr/>
        <p:txBody>
          <a:bodyPr/>
          <a:lstStyle/>
          <a:p>
            <a:fld id="{A5C1BC81-359D-284F-B894-97CBCFD5B82E}" type="slidenum">
              <a:rPr lang="en-US" smtClean="0"/>
              <a:t>‹#›</a:t>
            </a:fld>
            <a:endParaRPr lang="en-US"/>
          </a:p>
        </p:txBody>
      </p:sp>
    </p:spTree>
    <p:extLst>
      <p:ext uri="{BB962C8B-B14F-4D97-AF65-F5344CB8AC3E}">
        <p14:creationId xmlns:p14="http://schemas.microsoft.com/office/powerpoint/2010/main" val="161967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6898F-1112-8A78-87A5-CC74CECE5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FDDC3F-1EBF-16DE-B13B-FD7F37B80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E85DDE-0DBE-ECFD-91F3-422DAE234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753257-05EE-7444-8EF6-7053E7E9BF1E}" type="datetimeFigureOut">
              <a:rPr lang="en-US" smtClean="0"/>
              <a:t>10/30/2025</a:t>
            </a:fld>
            <a:endParaRPr lang="en-US"/>
          </a:p>
        </p:txBody>
      </p:sp>
      <p:sp>
        <p:nvSpPr>
          <p:cNvPr id="5" name="Footer Placeholder 4">
            <a:extLst>
              <a:ext uri="{FF2B5EF4-FFF2-40B4-BE49-F238E27FC236}">
                <a16:creationId xmlns:a16="http://schemas.microsoft.com/office/drawing/2014/main" id="{C9CD144E-0AF8-7DDD-06F9-565F6F05A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621315-20E3-A94D-1058-B2644DCD5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C1BC81-359D-284F-B894-97CBCFD5B82E}" type="slidenum">
              <a:rPr lang="en-US" smtClean="0"/>
              <a:t>‹#›</a:t>
            </a:fld>
            <a:endParaRPr lang="en-US"/>
          </a:p>
        </p:txBody>
      </p:sp>
    </p:spTree>
    <p:extLst>
      <p:ext uri="{BB962C8B-B14F-4D97-AF65-F5344CB8AC3E}">
        <p14:creationId xmlns:p14="http://schemas.microsoft.com/office/powerpoint/2010/main" val="404848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large excavator&#10;&#10;AI-generated content may be incorrect.">
            <a:extLst>
              <a:ext uri="{FF2B5EF4-FFF2-40B4-BE49-F238E27FC236}">
                <a16:creationId xmlns:a16="http://schemas.microsoft.com/office/drawing/2014/main" id="{604EF2C9-2DA5-40C1-3CD7-BA5DA1A74E9E}"/>
              </a:ext>
            </a:extLst>
          </p:cNvPr>
          <p:cNvPicPr>
            <a:picLocks noChangeAspect="1"/>
          </p:cNvPicPr>
          <p:nvPr/>
        </p:nvPicPr>
        <p:blipFill>
          <a:blip r:embed="rId3">
            <a:alphaModFix/>
          </a:blip>
          <a:srcRect t="2850" r="7256" b="12562"/>
          <a:stretch>
            <a:fillRect/>
          </a:stretch>
        </p:blipFill>
        <p:spPr>
          <a:xfrm>
            <a:off x="20" y="1"/>
            <a:ext cx="12191980" cy="6857999"/>
          </a:xfrm>
          <a:prstGeom prst="rect">
            <a:avLst/>
          </a:prstGeom>
        </p:spPr>
      </p:pic>
      <p:sp>
        <p:nvSpPr>
          <p:cNvPr id="9" name="Title 8">
            <a:extLst>
              <a:ext uri="{FF2B5EF4-FFF2-40B4-BE49-F238E27FC236}">
                <a16:creationId xmlns:a16="http://schemas.microsoft.com/office/drawing/2014/main" id="{98ACA3AB-41F2-0C9B-6898-57256A10B2AD}"/>
              </a:ext>
            </a:extLst>
          </p:cNvPr>
          <p:cNvSpPr>
            <a:spLocks noGrp="1"/>
          </p:cNvSpPr>
          <p:nvPr>
            <p:ph type="title"/>
          </p:nvPr>
        </p:nvSpPr>
        <p:spPr>
          <a:xfrm>
            <a:off x="1434792" y="5578482"/>
            <a:ext cx="9144000" cy="1098395"/>
          </a:xfrm>
        </p:spPr>
        <p:txBody>
          <a:bodyPr vert="horz" lIns="91440" tIns="45720" rIns="91440" bIns="45720" rtlCol="0" anchor="b">
            <a:normAutofit/>
          </a:bodyPr>
          <a:lstStyle/>
          <a:p>
            <a:pPr algn="ctr"/>
            <a:r>
              <a:rPr lang="en-US" sz="6000" dirty="0">
                <a:solidFill>
                  <a:srgbClr val="FFFFFF"/>
                </a:solidFill>
              </a:rPr>
              <a:t>Can He Do This?</a:t>
            </a:r>
          </a:p>
        </p:txBody>
      </p:sp>
    </p:spTree>
    <p:extLst>
      <p:ext uri="{BB962C8B-B14F-4D97-AF65-F5344CB8AC3E}">
        <p14:creationId xmlns:p14="http://schemas.microsoft.com/office/powerpoint/2010/main" val="3845516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177BB7-BD9B-70E9-5743-AA0A94414B58}"/>
              </a:ext>
            </a:extLst>
          </p:cNvPr>
          <p:cNvSpPr>
            <a:spLocks noGrp="1"/>
          </p:cNvSpPr>
          <p:nvPr>
            <p:ph idx="1"/>
          </p:nvPr>
        </p:nvSpPr>
        <p:spPr>
          <a:xfrm>
            <a:off x="916019" y="1533797"/>
            <a:ext cx="7511645" cy="1053762"/>
          </a:xfrm>
        </p:spPr>
        <p:txBody>
          <a:bodyPr>
            <a:normAutofit fontScale="92500"/>
          </a:bodyPr>
          <a:lstStyle/>
          <a:p>
            <a:pPr marL="0" indent="0">
              <a:buNone/>
            </a:pPr>
            <a:r>
              <a:rPr lang="en-US" b="1" dirty="0">
                <a:latin typeface="Avenir Black" panose="02000503020000020003" pitchFamily="2" charset="0"/>
              </a:rPr>
              <a:t>The President and Congress have vied over power since at least Thomas Jefferson’s time:</a:t>
            </a:r>
          </a:p>
          <a:p>
            <a:pPr marL="0" indent="0">
              <a:buNone/>
            </a:pPr>
            <a:endParaRPr lang="en-US" b="1" dirty="0">
              <a:latin typeface="Avenir Black" panose="02000503020000020003" pitchFamily="2" charset="0"/>
            </a:endParaRPr>
          </a:p>
        </p:txBody>
      </p:sp>
      <p:sp>
        <p:nvSpPr>
          <p:cNvPr id="8" name="Title 7">
            <a:extLst>
              <a:ext uri="{FF2B5EF4-FFF2-40B4-BE49-F238E27FC236}">
                <a16:creationId xmlns:a16="http://schemas.microsoft.com/office/drawing/2014/main" id="{894EFB98-8AF8-FB09-D8CF-0500AECA4988}"/>
              </a:ext>
            </a:extLst>
          </p:cNvPr>
          <p:cNvSpPr>
            <a:spLocks noGrp="1"/>
          </p:cNvSpPr>
          <p:nvPr>
            <p:ph type="title"/>
          </p:nvPr>
        </p:nvSpPr>
        <p:spPr>
          <a:xfrm>
            <a:off x="2842095" y="365125"/>
            <a:ext cx="6499969" cy="1325563"/>
          </a:xfrm>
        </p:spPr>
        <p:txBody>
          <a:bodyPr/>
          <a:lstStyle/>
          <a:p>
            <a:r>
              <a:rPr lang="en-US" dirty="0"/>
              <a:t>A 200-Year Tug of War </a:t>
            </a:r>
          </a:p>
        </p:txBody>
      </p:sp>
      <p:sp>
        <p:nvSpPr>
          <p:cNvPr id="10" name="TextBox 9">
            <a:extLst>
              <a:ext uri="{FF2B5EF4-FFF2-40B4-BE49-F238E27FC236}">
                <a16:creationId xmlns:a16="http://schemas.microsoft.com/office/drawing/2014/main" id="{D87277F5-EC3C-FDE6-7105-A241428E4114}"/>
              </a:ext>
            </a:extLst>
          </p:cNvPr>
          <p:cNvSpPr txBox="1"/>
          <p:nvPr/>
        </p:nvSpPr>
        <p:spPr>
          <a:xfrm>
            <a:off x="894944" y="2451370"/>
            <a:ext cx="721792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venir Book" panose="02000503020000020003" pitchFamily="2" charset="0"/>
              </a:rPr>
              <a:t>Buys Louisiana using his power to conduct foreign policy – but ignores Senate “advice and consent” on a treaty</a:t>
            </a:r>
          </a:p>
          <a:p>
            <a:endParaRPr lang="en-US" sz="2400" dirty="0">
              <a:latin typeface="Avenir Book" panose="02000503020000020003" pitchFamily="2" charset="0"/>
            </a:endParaRPr>
          </a:p>
          <a:p>
            <a:pPr marL="342900" indent="-342900">
              <a:buFont typeface="Arial" panose="020B0604020202020204" pitchFamily="34" charset="0"/>
              <a:buChar char="•"/>
            </a:pPr>
            <a:r>
              <a:rPr lang="en-US" sz="2400" dirty="0">
                <a:latin typeface="Avenir Book" panose="02000503020000020003" pitchFamily="2" charset="0"/>
              </a:rPr>
              <a:t>Sends the navy after the Barbary pirates in the Mediterranean without a declaration of war; becomes the first – but certainly not the last – to expand presidential power over the army</a:t>
            </a:r>
          </a:p>
          <a:p>
            <a:pPr marL="342900" indent="-342900">
              <a:buFont typeface="Arial" panose="020B0604020202020204" pitchFamily="34" charset="0"/>
              <a:buChar char="•"/>
            </a:pPr>
            <a:endParaRPr lang="en-US" sz="2400" dirty="0">
              <a:latin typeface="Avenir Book" panose="02000503020000020003" pitchFamily="2" charset="0"/>
            </a:endParaRPr>
          </a:p>
        </p:txBody>
      </p:sp>
      <p:pic>
        <p:nvPicPr>
          <p:cNvPr id="14" name="Picture 13" descr="A person in a purple garment&#10;&#10;AI-generated content may be incorrect.">
            <a:extLst>
              <a:ext uri="{FF2B5EF4-FFF2-40B4-BE49-F238E27FC236}">
                <a16:creationId xmlns:a16="http://schemas.microsoft.com/office/drawing/2014/main" id="{28A2D4A2-4704-261A-64D5-A9F2F8FDE80C}"/>
              </a:ext>
            </a:extLst>
          </p:cNvPr>
          <p:cNvPicPr>
            <a:picLocks noChangeAspect="1"/>
          </p:cNvPicPr>
          <p:nvPr/>
        </p:nvPicPr>
        <p:blipFill>
          <a:blip r:embed="rId3"/>
          <a:srcRect b="8519"/>
          <a:stretch>
            <a:fillRect/>
          </a:stretch>
        </p:blipFill>
        <p:spPr>
          <a:xfrm>
            <a:off x="8641675" y="1593414"/>
            <a:ext cx="2194938" cy="4612834"/>
          </a:xfrm>
          <a:prstGeom prst="rect">
            <a:avLst/>
          </a:prstGeom>
        </p:spPr>
      </p:pic>
    </p:spTree>
    <p:extLst>
      <p:ext uri="{BB962C8B-B14F-4D97-AF65-F5344CB8AC3E}">
        <p14:creationId xmlns:p14="http://schemas.microsoft.com/office/powerpoint/2010/main" val="347609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69FD-C8BF-1457-5092-36F68FD52B7C}"/>
              </a:ext>
            </a:extLst>
          </p:cNvPr>
          <p:cNvSpPr>
            <a:spLocks noGrp="1"/>
          </p:cNvSpPr>
          <p:nvPr>
            <p:ph type="title"/>
          </p:nvPr>
        </p:nvSpPr>
        <p:spPr>
          <a:xfrm>
            <a:off x="1499678" y="365125"/>
            <a:ext cx="9395298" cy="1325563"/>
          </a:xfrm>
        </p:spPr>
        <p:txBody>
          <a:bodyPr/>
          <a:lstStyle/>
          <a:p>
            <a:r>
              <a:rPr lang="en-US" dirty="0"/>
              <a:t>A Low Point in Presidential Power</a:t>
            </a:r>
          </a:p>
        </p:txBody>
      </p:sp>
      <p:pic>
        <p:nvPicPr>
          <p:cNvPr id="5" name="Content Placeholder 4" descr="A person in a suit and bow tie&#10;&#10;AI-generated content may be incorrect.">
            <a:extLst>
              <a:ext uri="{FF2B5EF4-FFF2-40B4-BE49-F238E27FC236}">
                <a16:creationId xmlns:a16="http://schemas.microsoft.com/office/drawing/2014/main" id="{5F61BCB3-E6A0-A258-F9BD-472112EB0C09}"/>
              </a:ext>
            </a:extLst>
          </p:cNvPr>
          <p:cNvPicPr>
            <a:picLocks noGrp="1" noChangeAspect="1"/>
          </p:cNvPicPr>
          <p:nvPr>
            <p:ph idx="1"/>
          </p:nvPr>
        </p:nvPicPr>
        <p:blipFill>
          <a:blip r:embed="rId3"/>
          <a:srcRect b="16554"/>
          <a:stretch>
            <a:fillRect/>
          </a:stretch>
        </p:blipFill>
        <p:spPr>
          <a:xfrm>
            <a:off x="953716" y="1538291"/>
            <a:ext cx="3345909" cy="3581704"/>
          </a:xfrm>
        </p:spPr>
      </p:pic>
      <p:sp>
        <p:nvSpPr>
          <p:cNvPr id="6" name="TextBox 5">
            <a:extLst>
              <a:ext uri="{FF2B5EF4-FFF2-40B4-BE49-F238E27FC236}">
                <a16:creationId xmlns:a16="http://schemas.microsoft.com/office/drawing/2014/main" id="{F95F11A0-F8CC-E5F2-E7DC-EDA8380083AC}"/>
              </a:ext>
            </a:extLst>
          </p:cNvPr>
          <p:cNvSpPr txBox="1"/>
          <p:nvPr/>
        </p:nvSpPr>
        <p:spPr>
          <a:xfrm>
            <a:off x="5158904" y="1760915"/>
            <a:ext cx="5891717" cy="4170372"/>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sz="2400" dirty="0">
                <a:latin typeface="Avenir Book" panose="02000503020000020003" pitchFamily="2" charset="0"/>
              </a:rPr>
              <a:t>Lincoln’s Democratic Vice President, former senator from Tennessee</a:t>
            </a:r>
          </a:p>
          <a:p>
            <a:pPr marL="342900" indent="-342900">
              <a:spcBef>
                <a:spcPts val="1000"/>
              </a:spcBef>
              <a:buFont typeface="Arial" panose="020B0604020202020204" pitchFamily="34" charset="0"/>
              <a:buChar char="•"/>
            </a:pPr>
            <a:r>
              <a:rPr lang="en-US" sz="2400" dirty="0">
                <a:latin typeface="Avenir Book" panose="02000503020000020003" pitchFamily="2" charset="0"/>
              </a:rPr>
              <a:t>Abrasive, racist and alcoholic </a:t>
            </a:r>
          </a:p>
          <a:p>
            <a:pPr marL="342900" indent="-342900">
              <a:spcBef>
                <a:spcPts val="1000"/>
              </a:spcBef>
              <a:buFont typeface="Arial" panose="020B0604020202020204" pitchFamily="34" charset="0"/>
              <a:buChar char="•"/>
            </a:pPr>
            <a:r>
              <a:rPr lang="en-US" sz="2400" dirty="0">
                <a:latin typeface="Avenir Book" panose="02000503020000020003" pitchFamily="2" charset="0"/>
              </a:rPr>
              <a:t>Conflict with Congress after it achieved a veto-proof majority in 1866 elections</a:t>
            </a:r>
          </a:p>
          <a:p>
            <a:pPr marL="342900" indent="-342900">
              <a:spcBef>
                <a:spcPts val="1000"/>
              </a:spcBef>
              <a:buFont typeface="Arial" panose="020B0604020202020204" pitchFamily="34" charset="0"/>
              <a:buChar char="•"/>
            </a:pPr>
            <a:r>
              <a:rPr lang="en-US" sz="2400" dirty="0">
                <a:latin typeface="Avenir Book" panose="02000503020000020003" pitchFamily="2" charset="0"/>
              </a:rPr>
              <a:t>Impeached for disobeying Tenure of Office Act which gave Congress the power to approve firing Presidential appointees. Acquitted by one vote, weakening presidency for 60 years</a:t>
            </a:r>
          </a:p>
        </p:txBody>
      </p:sp>
      <p:sp>
        <p:nvSpPr>
          <p:cNvPr id="7" name="TextBox 6">
            <a:extLst>
              <a:ext uri="{FF2B5EF4-FFF2-40B4-BE49-F238E27FC236}">
                <a16:creationId xmlns:a16="http://schemas.microsoft.com/office/drawing/2014/main" id="{0D998090-F4A6-DD61-7DE4-A1C49F6D6181}"/>
              </a:ext>
            </a:extLst>
          </p:cNvPr>
          <p:cNvSpPr txBox="1"/>
          <p:nvPr/>
        </p:nvSpPr>
        <p:spPr>
          <a:xfrm>
            <a:off x="5175115" y="1380250"/>
            <a:ext cx="4098494" cy="461665"/>
          </a:xfrm>
          <a:prstGeom prst="rect">
            <a:avLst/>
          </a:prstGeom>
          <a:noFill/>
        </p:spPr>
        <p:txBody>
          <a:bodyPr wrap="none" rtlCol="0">
            <a:spAutoFit/>
          </a:bodyPr>
          <a:lstStyle/>
          <a:p>
            <a:r>
              <a:rPr lang="en-US" sz="2400" b="1" dirty="0">
                <a:latin typeface="Avenir Black" panose="02000503020000020003" pitchFamily="2" charset="0"/>
              </a:rPr>
              <a:t>Andrew Johnson (1865-69)</a:t>
            </a:r>
          </a:p>
        </p:txBody>
      </p:sp>
    </p:spTree>
    <p:extLst>
      <p:ext uri="{BB962C8B-B14F-4D97-AF65-F5344CB8AC3E}">
        <p14:creationId xmlns:p14="http://schemas.microsoft.com/office/powerpoint/2010/main" val="158154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columns and a flag on the front&#10;&#10;AI-generated content may be incorrect.">
            <a:extLst>
              <a:ext uri="{FF2B5EF4-FFF2-40B4-BE49-F238E27FC236}">
                <a16:creationId xmlns:a16="http://schemas.microsoft.com/office/drawing/2014/main" id="{11A86D53-9712-2661-DA30-76936F9FFC33}"/>
              </a:ext>
            </a:extLst>
          </p:cNvPr>
          <p:cNvPicPr>
            <a:picLocks noChangeAspect="1"/>
          </p:cNvPicPr>
          <p:nvPr/>
        </p:nvPicPr>
        <p:blipFill>
          <a:blip r:embed="rId3"/>
          <a:stretch>
            <a:fillRect/>
          </a:stretch>
        </p:blipFill>
        <p:spPr>
          <a:xfrm>
            <a:off x="2954868" y="1326207"/>
            <a:ext cx="6238770" cy="5193126"/>
          </a:xfrm>
          <a:prstGeom prst="rect">
            <a:avLst/>
          </a:prstGeom>
        </p:spPr>
      </p:pic>
      <p:sp>
        <p:nvSpPr>
          <p:cNvPr id="4" name="Rectangle 1">
            <a:extLst>
              <a:ext uri="{FF2B5EF4-FFF2-40B4-BE49-F238E27FC236}">
                <a16:creationId xmlns:a16="http://schemas.microsoft.com/office/drawing/2014/main" id="{B5C38E2F-E8DF-CC49-0BBA-FC5CB2689999}"/>
              </a:ext>
            </a:extLst>
          </p:cNvPr>
          <p:cNvSpPr>
            <a:spLocks noGrp="1" noChangeArrowheads="1"/>
          </p:cNvSpPr>
          <p:nvPr>
            <p:ph idx="1"/>
          </p:nvPr>
        </p:nvSpPr>
        <p:spPr bwMode="auto">
          <a:xfrm>
            <a:off x="3920068" y="4308007"/>
            <a:ext cx="4699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latin typeface="Avenir" panose="02000503020000020003" pitchFamily="2" charset="0"/>
              </a:rPr>
              <a:t>“US Circuit Judge Justin Walker . . . noted that the Supreme Court has ‘recently, repeatedly, and unequivocally’ stopped courts from stepping in when Trump has fired officials.”</a:t>
            </a:r>
          </a:p>
        </p:txBody>
      </p:sp>
      <p:sp>
        <p:nvSpPr>
          <p:cNvPr id="7" name="TextBox 6">
            <a:extLst>
              <a:ext uri="{FF2B5EF4-FFF2-40B4-BE49-F238E27FC236}">
                <a16:creationId xmlns:a16="http://schemas.microsoft.com/office/drawing/2014/main" id="{E2702579-B7D0-692F-D906-039002F5859A}"/>
              </a:ext>
            </a:extLst>
          </p:cNvPr>
          <p:cNvSpPr txBox="1"/>
          <p:nvPr/>
        </p:nvSpPr>
        <p:spPr>
          <a:xfrm>
            <a:off x="1172635" y="505934"/>
            <a:ext cx="13847236" cy="769441"/>
          </a:xfrm>
          <a:prstGeom prst="rect">
            <a:avLst/>
          </a:prstGeom>
          <a:noFill/>
        </p:spPr>
        <p:txBody>
          <a:bodyPr wrap="square" rtlCol="0">
            <a:spAutoFit/>
          </a:bodyPr>
          <a:lstStyle/>
          <a:p>
            <a:r>
              <a:rPr lang="en-US" sz="4400" b="1" dirty="0">
                <a:latin typeface="Avenir Black" panose="02000503020000020003" pitchFamily="2" charset="0"/>
              </a:rPr>
              <a:t>The more things change . . . 10/27/2025</a:t>
            </a:r>
          </a:p>
        </p:txBody>
      </p:sp>
    </p:spTree>
    <p:extLst>
      <p:ext uri="{BB962C8B-B14F-4D97-AF65-F5344CB8AC3E}">
        <p14:creationId xmlns:p14="http://schemas.microsoft.com/office/powerpoint/2010/main" val="340555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2D02-2C3D-56C5-04E6-66B71272BE95}"/>
              </a:ext>
            </a:extLst>
          </p:cNvPr>
          <p:cNvSpPr>
            <a:spLocks noGrp="1"/>
          </p:cNvSpPr>
          <p:nvPr>
            <p:ph type="title"/>
          </p:nvPr>
        </p:nvSpPr>
        <p:spPr>
          <a:xfrm>
            <a:off x="2176568" y="306759"/>
            <a:ext cx="7881836" cy="1325563"/>
          </a:xfrm>
        </p:spPr>
        <p:txBody>
          <a:bodyPr>
            <a:normAutofit fontScale="90000"/>
          </a:bodyPr>
          <a:lstStyle/>
          <a:p>
            <a:pPr algn="ctr"/>
            <a:r>
              <a:rPr lang="en-US" dirty="0"/>
              <a:t>Why Now? </a:t>
            </a:r>
            <a:br>
              <a:rPr lang="en-US" dirty="0"/>
            </a:br>
            <a:r>
              <a:rPr lang="en-US" dirty="0"/>
              <a:t>The Unitary Executive Theory</a:t>
            </a:r>
          </a:p>
        </p:txBody>
      </p:sp>
      <p:sp>
        <p:nvSpPr>
          <p:cNvPr id="3" name="Content Placeholder 2">
            <a:extLst>
              <a:ext uri="{FF2B5EF4-FFF2-40B4-BE49-F238E27FC236}">
                <a16:creationId xmlns:a16="http://schemas.microsoft.com/office/drawing/2014/main" id="{F98D7CD5-2021-F128-0939-819A10E6F0C8}"/>
              </a:ext>
            </a:extLst>
          </p:cNvPr>
          <p:cNvSpPr>
            <a:spLocks noGrp="1"/>
          </p:cNvSpPr>
          <p:nvPr>
            <p:ph idx="1"/>
          </p:nvPr>
        </p:nvSpPr>
        <p:spPr>
          <a:xfrm>
            <a:off x="838200" y="1981266"/>
            <a:ext cx="10515600" cy="4458125"/>
          </a:xfrm>
        </p:spPr>
        <p:txBody>
          <a:bodyPr>
            <a:normAutofit/>
          </a:bodyPr>
          <a:lstStyle/>
          <a:p>
            <a:r>
              <a:rPr lang="en-US" sz="2400" dirty="0">
                <a:latin typeface="Avenir Book" panose="02000503020000020003" pitchFamily="2" charset="0"/>
              </a:rPr>
              <a:t>The question of how much control the President had over the executive branch dates to the Constitutional Convention</a:t>
            </a:r>
          </a:p>
          <a:p>
            <a:r>
              <a:rPr lang="en-US" sz="2400" dirty="0">
                <a:latin typeface="Avenir Book" panose="02000503020000020003" pitchFamily="2" charset="0"/>
              </a:rPr>
              <a:t>President is in sole (unitary) charge of the executive branch, including composition and staffing</a:t>
            </a:r>
          </a:p>
          <a:p>
            <a:r>
              <a:rPr lang="en-US" sz="2400" dirty="0">
                <a:latin typeface="Avenir Book" panose="02000503020000020003" pitchFamily="2" charset="0"/>
              </a:rPr>
              <a:t>As part of originalism, supporters believe President’s powers should resemble the King of Great Britain’s when the Constitution was written</a:t>
            </a:r>
          </a:p>
          <a:p>
            <a:r>
              <a:rPr lang="en-US" sz="2400" dirty="0">
                <a:latin typeface="Avenir Book" panose="02000503020000020003" pitchFamily="2" charset="0"/>
              </a:rPr>
              <a:t>Rose with conservatism starting with Reagan’s election in 1980 and reaching its highest point now under Pres. Trump</a:t>
            </a:r>
          </a:p>
        </p:txBody>
      </p:sp>
      <p:sp>
        <p:nvSpPr>
          <p:cNvPr id="4" name="TextBox 3">
            <a:extLst>
              <a:ext uri="{FF2B5EF4-FFF2-40B4-BE49-F238E27FC236}">
                <a16:creationId xmlns:a16="http://schemas.microsoft.com/office/drawing/2014/main" id="{5B7B85CE-9DB4-7FAC-480D-A086206060AE}"/>
              </a:ext>
            </a:extLst>
          </p:cNvPr>
          <p:cNvSpPr txBox="1"/>
          <p:nvPr/>
        </p:nvSpPr>
        <p:spPr>
          <a:xfrm>
            <a:off x="4357991" y="6070060"/>
            <a:ext cx="7272760" cy="369332"/>
          </a:xfrm>
          <a:prstGeom prst="rect">
            <a:avLst/>
          </a:prstGeom>
          <a:noFill/>
        </p:spPr>
        <p:txBody>
          <a:bodyPr wrap="none" rtlCol="0">
            <a:spAutoFit/>
          </a:bodyPr>
          <a:lstStyle/>
          <a:p>
            <a:r>
              <a:rPr lang="en-US" dirty="0"/>
              <a:t>Source: Legal Information Institute, Cornell Law School, </a:t>
            </a:r>
            <a:r>
              <a:rPr lang="en-US" dirty="0" err="1"/>
              <a:t>law.cornell.edu</a:t>
            </a:r>
            <a:endParaRPr lang="en-US" dirty="0"/>
          </a:p>
        </p:txBody>
      </p:sp>
    </p:spTree>
    <p:extLst>
      <p:ext uri="{BB962C8B-B14F-4D97-AF65-F5344CB8AC3E}">
        <p14:creationId xmlns:p14="http://schemas.microsoft.com/office/powerpoint/2010/main" val="223282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13FBC44-C17B-BF30-299F-9BD845CF9222}"/>
              </a:ext>
            </a:extLst>
          </p:cNvPr>
          <p:cNvPicPr>
            <a:picLocks noChangeAspect="1"/>
          </p:cNvPicPr>
          <p:nvPr/>
        </p:nvPicPr>
        <p:blipFill>
          <a:blip r:embed="rId2"/>
          <a:stretch>
            <a:fillRect/>
          </a:stretch>
        </p:blipFill>
        <p:spPr>
          <a:xfrm>
            <a:off x="1972216" y="942472"/>
            <a:ext cx="7618283" cy="4475742"/>
          </a:xfrm>
          <a:prstGeom prst="rect">
            <a:avLst/>
          </a:prstGeom>
        </p:spPr>
      </p:pic>
      <p:sp>
        <p:nvSpPr>
          <p:cNvPr id="2" name="Title 1">
            <a:extLst>
              <a:ext uri="{FF2B5EF4-FFF2-40B4-BE49-F238E27FC236}">
                <a16:creationId xmlns:a16="http://schemas.microsoft.com/office/drawing/2014/main" id="{06E68D4A-5243-D4C1-07BA-05C943AD331A}"/>
              </a:ext>
            </a:extLst>
          </p:cNvPr>
          <p:cNvSpPr>
            <a:spLocks noGrp="1"/>
          </p:cNvSpPr>
          <p:nvPr>
            <p:ph type="title"/>
          </p:nvPr>
        </p:nvSpPr>
        <p:spPr>
          <a:xfrm>
            <a:off x="591092" y="174032"/>
            <a:ext cx="10175631" cy="1111843"/>
          </a:xfrm>
        </p:spPr>
        <p:txBody>
          <a:bodyPr anchor="ctr">
            <a:normAutofit/>
          </a:bodyPr>
          <a:lstStyle/>
          <a:p>
            <a:pPr algn="ctr"/>
            <a:r>
              <a:rPr lang="en-US" sz="4000" dirty="0"/>
              <a:t>Checks and balances</a:t>
            </a:r>
          </a:p>
        </p:txBody>
      </p:sp>
      <p:sp>
        <p:nvSpPr>
          <p:cNvPr id="17" name="Content Placeholder 8">
            <a:extLst>
              <a:ext uri="{FF2B5EF4-FFF2-40B4-BE49-F238E27FC236}">
                <a16:creationId xmlns:a16="http://schemas.microsoft.com/office/drawing/2014/main" id="{FD180EDE-3508-B6C9-A927-305EDC6606F3}"/>
              </a:ext>
            </a:extLst>
          </p:cNvPr>
          <p:cNvSpPr>
            <a:spLocks noGrp="1"/>
          </p:cNvSpPr>
          <p:nvPr>
            <p:ph idx="1"/>
          </p:nvPr>
        </p:nvSpPr>
        <p:spPr>
          <a:xfrm>
            <a:off x="719426" y="5563660"/>
            <a:ext cx="10175630" cy="1024056"/>
          </a:xfrm>
        </p:spPr>
        <p:txBody>
          <a:bodyPr anchor="ctr">
            <a:normAutofit/>
          </a:bodyPr>
          <a:lstStyle/>
          <a:p>
            <a:pPr marL="0" indent="0" algn="ctr">
              <a:buNone/>
            </a:pPr>
            <a:r>
              <a:rPr lang="en-US" sz="2000" dirty="0"/>
              <a:t>3 branches of government each assigned specific tasks and also given ways to stop the other branches from getting too powerful</a:t>
            </a:r>
          </a:p>
        </p:txBody>
      </p:sp>
    </p:spTree>
    <p:extLst>
      <p:ext uri="{BB962C8B-B14F-4D97-AF65-F5344CB8AC3E}">
        <p14:creationId xmlns:p14="http://schemas.microsoft.com/office/powerpoint/2010/main" val="7409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behind a podium&#10;&#10;AI-generated content may be incorrect.">
            <a:extLst>
              <a:ext uri="{FF2B5EF4-FFF2-40B4-BE49-F238E27FC236}">
                <a16:creationId xmlns:a16="http://schemas.microsoft.com/office/drawing/2014/main" id="{77FA7EFB-971D-B36F-04FF-01D57F2A52DC}"/>
              </a:ext>
            </a:extLst>
          </p:cNvPr>
          <p:cNvPicPr>
            <a:picLocks noGrp="1" noChangeAspect="1"/>
          </p:cNvPicPr>
          <p:nvPr>
            <p:ph idx="1"/>
          </p:nvPr>
        </p:nvPicPr>
        <p:blipFill>
          <a:blip r:embed="rId2"/>
          <a:srcRect t="1" b="-2249"/>
          <a:stretch>
            <a:fillRect/>
          </a:stretch>
        </p:blipFill>
        <p:spPr>
          <a:xfrm>
            <a:off x="2716290" y="1108958"/>
            <a:ext cx="6800650" cy="5749042"/>
          </a:xfrm>
        </p:spPr>
      </p:pic>
      <p:sp>
        <p:nvSpPr>
          <p:cNvPr id="11" name="TextBox 10">
            <a:extLst>
              <a:ext uri="{FF2B5EF4-FFF2-40B4-BE49-F238E27FC236}">
                <a16:creationId xmlns:a16="http://schemas.microsoft.com/office/drawing/2014/main" id="{7F8CBC2B-AFAB-2B7C-A490-4FCDA87A9F87}"/>
              </a:ext>
            </a:extLst>
          </p:cNvPr>
          <p:cNvSpPr txBox="1"/>
          <p:nvPr/>
        </p:nvSpPr>
        <p:spPr>
          <a:xfrm>
            <a:off x="8832715" y="6147879"/>
            <a:ext cx="3262009" cy="369332"/>
          </a:xfrm>
          <a:prstGeom prst="rect">
            <a:avLst/>
          </a:prstGeom>
          <a:noFill/>
        </p:spPr>
        <p:txBody>
          <a:bodyPr wrap="square" rtlCol="0">
            <a:spAutoFit/>
          </a:bodyPr>
          <a:lstStyle/>
          <a:p>
            <a:r>
              <a:rPr lang="en-US" dirty="0"/>
              <a:t>New York Times, Oct. 25, 2025</a:t>
            </a:r>
          </a:p>
        </p:txBody>
      </p:sp>
      <p:sp>
        <p:nvSpPr>
          <p:cNvPr id="12" name="TextBox 11">
            <a:extLst>
              <a:ext uri="{FF2B5EF4-FFF2-40B4-BE49-F238E27FC236}">
                <a16:creationId xmlns:a16="http://schemas.microsoft.com/office/drawing/2014/main" id="{92A94224-4440-1345-D9A5-3AA344F37020}"/>
              </a:ext>
            </a:extLst>
          </p:cNvPr>
          <p:cNvSpPr txBox="1"/>
          <p:nvPr/>
        </p:nvSpPr>
        <p:spPr>
          <a:xfrm>
            <a:off x="1705539" y="321016"/>
            <a:ext cx="8660904" cy="769441"/>
          </a:xfrm>
          <a:prstGeom prst="rect">
            <a:avLst/>
          </a:prstGeom>
          <a:noFill/>
        </p:spPr>
        <p:txBody>
          <a:bodyPr wrap="square" rtlCol="0">
            <a:spAutoFit/>
          </a:bodyPr>
          <a:lstStyle/>
          <a:p>
            <a:r>
              <a:rPr lang="en-US" sz="4400" b="1" dirty="0">
                <a:latin typeface="Avenir Black" panose="02000503020000020003" pitchFamily="2" charset="0"/>
              </a:rPr>
              <a:t>. . . Requires all 3 branches . . .</a:t>
            </a:r>
          </a:p>
        </p:txBody>
      </p:sp>
    </p:spTree>
    <p:extLst>
      <p:ext uri="{BB962C8B-B14F-4D97-AF65-F5344CB8AC3E}">
        <p14:creationId xmlns:p14="http://schemas.microsoft.com/office/powerpoint/2010/main" val="362829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26E4-EDA3-5072-6694-237100C33B8A}"/>
              </a:ext>
            </a:extLst>
          </p:cNvPr>
          <p:cNvSpPr>
            <a:spLocks noGrp="1"/>
          </p:cNvSpPr>
          <p:nvPr>
            <p:ph type="title"/>
          </p:nvPr>
        </p:nvSpPr>
        <p:spPr>
          <a:xfrm>
            <a:off x="3877344" y="365125"/>
            <a:ext cx="4410619" cy="994697"/>
          </a:xfrm>
        </p:spPr>
        <p:txBody>
          <a:bodyPr>
            <a:normAutofit/>
          </a:bodyPr>
          <a:lstStyle/>
          <a:p>
            <a:r>
              <a:rPr lang="en-US" dirty="0"/>
              <a:t>. . . To Work . . .  </a:t>
            </a:r>
          </a:p>
        </p:txBody>
      </p:sp>
      <p:grpSp>
        <p:nvGrpSpPr>
          <p:cNvPr id="18" name="Group 17">
            <a:extLst>
              <a:ext uri="{FF2B5EF4-FFF2-40B4-BE49-F238E27FC236}">
                <a16:creationId xmlns:a16="http://schemas.microsoft.com/office/drawing/2014/main" id="{F33B51C8-71CE-CBAD-8E6B-D817C9929A24}"/>
              </a:ext>
            </a:extLst>
          </p:cNvPr>
          <p:cNvGrpSpPr/>
          <p:nvPr/>
        </p:nvGrpSpPr>
        <p:grpSpPr>
          <a:xfrm>
            <a:off x="2690174" y="1188618"/>
            <a:ext cx="6765111" cy="3948739"/>
            <a:chOff x="2690174" y="1266439"/>
            <a:chExt cx="6827520" cy="3840480"/>
          </a:xfrm>
        </p:grpSpPr>
        <p:pic>
          <p:nvPicPr>
            <p:cNvPr id="5" name="Content Placeholder 6" descr="A group of people wearing black robes&#10;&#10;AI-generated content may be incorrect.">
              <a:extLst>
                <a:ext uri="{FF2B5EF4-FFF2-40B4-BE49-F238E27FC236}">
                  <a16:creationId xmlns:a16="http://schemas.microsoft.com/office/drawing/2014/main" id="{324ABD84-4A7B-BC50-9D90-A260F76CF5AA}"/>
                </a:ext>
              </a:extLst>
            </p:cNvPr>
            <p:cNvPicPr>
              <a:picLocks noChangeAspect="1"/>
            </p:cNvPicPr>
            <p:nvPr/>
          </p:nvPicPr>
          <p:blipFill>
            <a:blip r:embed="rId3"/>
            <a:stretch>
              <a:fillRect/>
            </a:stretch>
          </p:blipFill>
          <p:spPr>
            <a:xfrm>
              <a:off x="2690174" y="1266439"/>
              <a:ext cx="6827520" cy="3840480"/>
            </a:xfrm>
            <a:prstGeom prst="rect">
              <a:avLst/>
            </a:prstGeom>
          </p:spPr>
        </p:pic>
        <p:grpSp>
          <p:nvGrpSpPr>
            <p:cNvPr id="17" name="Group 16">
              <a:extLst>
                <a:ext uri="{FF2B5EF4-FFF2-40B4-BE49-F238E27FC236}">
                  <a16:creationId xmlns:a16="http://schemas.microsoft.com/office/drawing/2014/main" id="{0C883610-1EF5-7C21-DCBE-F2AC1AABBAB9}"/>
                </a:ext>
              </a:extLst>
            </p:cNvPr>
            <p:cNvGrpSpPr/>
            <p:nvPr/>
          </p:nvGrpSpPr>
          <p:grpSpPr>
            <a:xfrm>
              <a:off x="3912918" y="1398732"/>
              <a:ext cx="3872543" cy="1804667"/>
              <a:chOff x="3788292" y="1380984"/>
              <a:chExt cx="3872543" cy="1804667"/>
            </a:xfrm>
          </p:grpSpPr>
          <p:sp>
            <p:nvSpPr>
              <p:cNvPr id="6" name="Oval 5">
                <a:extLst>
                  <a:ext uri="{FF2B5EF4-FFF2-40B4-BE49-F238E27FC236}">
                    <a16:creationId xmlns:a16="http://schemas.microsoft.com/office/drawing/2014/main" id="{A96F600D-F871-A377-BEB3-863655FA0FC4}"/>
                  </a:ext>
                </a:extLst>
              </p:cNvPr>
              <p:cNvSpPr/>
              <p:nvPr/>
            </p:nvSpPr>
            <p:spPr>
              <a:xfrm>
                <a:off x="3788292" y="1581157"/>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9E768F-F6A8-0D6B-A5A4-C8B77EDEDE2A}"/>
                  </a:ext>
                </a:extLst>
              </p:cNvPr>
              <p:cNvSpPr/>
              <p:nvPr/>
            </p:nvSpPr>
            <p:spPr>
              <a:xfrm>
                <a:off x="4380332" y="2463757"/>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D6F6DD-8954-2302-1536-0A0DFC1F9FB0}"/>
                  </a:ext>
                </a:extLst>
              </p:cNvPr>
              <p:cNvSpPr/>
              <p:nvPr/>
            </p:nvSpPr>
            <p:spPr>
              <a:xfrm>
                <a:off x="5013160" y="1380984"/>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4CD2063-9E8A-8E2C-1178-A08AD3177813}"/>
                  </a:ext>
                </a:extLst>
              </p:cNvPr>
              <p:cNvSpPr/>
              <p:nvPr/>
            </p:nvSpPr>
            <p:spPr>
              <a:xfrm>
                <a:off x="5794381" y="2411607"/>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F641147-5F52-0845-9F2B-7062F0DD6FCE}"/>
                  </a:ext>
                </a:extLst>
              </p:cNvPr>
              <p:cNvSpPr/>
              <p:nvPr/>
            </p:nvSpPr>
            <p:spPr>
              <a:xfrm>
                <a:off x="6288434" y="1478818"/>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F4267C-32A0-CEF3-CFD4-7FF7B8686963}"/>
                  </a:ext>
                </a:extLst>
              </p:cNvPr>
              <p:cNvSpPr/>
              <p:nvPr/>
            </p:nvSpPr>
            <p:spPr>
              <a:xfrm>
                <a:off x="7006317" y="2342650"/>
                <a:ext cx="654518" cy="721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3F1AE5B4-A196-BB5D-0E9B-75A60E2B4854}"/>
              </a:ext>
            </a:extLst>
          </p:cNvPr>
          <p:cNvSpPr txBox="1"/>
          <p:nvPr/>
        </p:nvSpPr>
        <p:spPr>
          <a:xfrm>
            <a:off x="2592898" y="5215178"/>
            <a:ext cx="7204453" cy="923330"/>
          </a:xfrm>
          <a:prstGeom prst="rect">
            <a:avLst/>
          </a:prstGeom>
          <a:noFill/>
        </p:spPr>
        <p:txBody>
          <a:bodyPr wrap="square" rtlCol="0">
            <a:spAutoFit/>
          </a:bodyPr>
          <a:lstStyle/>
          <a:p>
            <a:r>
              <a:rPr lang="en-US" dirty="0">
                <a:latin typeface="Avenir Book" panose="02000503020000020003" pitchFamily="2" charset="0"/>
              </a:rPr>
              <a:t>Originalist Supreme Court justices (from left): Amy Coney Barrett,. Clarence Thomas, Neil Gorsuch, Chief Justice John Roberts, Brett Kavanaugh and Samuel Alito.   </a:t>
            </a:r>
          </a:p>
        </p:txBody>
      </p:sp>
    </p:spTree>
    <p:extLst>
      <p:ext uri="{BB962C8B-B14F-4D97-AF65-F5344CB8AC3E}">
        <p14:creationId xmlns:p14="http://schemas.microsoft.com/office/powerpoint/2010/main" val="374778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FBF81-648B-6F35-B888-2BF84B6F79F7}"/>
              </a:ext>
            </a:extLst>
          </p:cNvPr>
          <p:cNvSpPr>
            <a:spLocks noGrp="1"/>
          </p:cNvSpPr>
          <p:nvPr>
            <p:ph idx="1"/>
          </p:nvPr>
        </p:nvSpPr>
        <p:spPr>
          <a:xfrm>
            <a:off x="838200" y="1815432"/>
            <a:ext cx="5677890" cy="3539016"/>
          </a:xfrm>
        </p:spPr>
        <p:txBody>
          <a:bodyPr>
            <a:noAutofit/>
          </a:bodyPr>
          <a:lstStyle/>
          <a:p>
            <a:pPr marL="0" indent="0">
              <a:buNone/>
            </a:pPr>
            <a:r>
              <a:rPr lang="en-US" sz="2400" dirty="0">
                <a:latin typeface="Avenir Book" panose="02000503020000020003" pitchFamily="2" charset="0"/>
              </a:rPr>
              <a:t>In the absence of Congress, Pres. Trump has moved to increase his power by:</a:t>
            </a:r>
          </a:p>
          <a:p>
            <a:r>
              <a:rPr lang="en-US" sz="2400" dirty="0">
                <a:latin typeface="Avenir Book" panose="02000503020000020003" pitchFamily="2" charset="0"/>
              </a:rPr>
              <a:t>Cutting funding to the Dept. of Education that had already been allocated by Congress</a:t>
            </a:r>
          </a:p>
          <a:p>
            <a:r>
              <a:rPr lang="en-US" sz="2400" dirty="0">
                <a:latin typeface="Avenir Book" panose="02000503020000020003" pitchFamily="2" charset="0"/>
              </a:rPr>
              <a:t>Pressing his right to fire officials confirmed by the Senate</a:t>
            </a:r>
          </a:p>
          <a:p>
            <a:r>
              <a:rPr lang="en-US" sz="2400" dirty="0">
                <a:latin typeface="Avenir Book" panose="02000503020000020003" pitchFamily="2" charset="0"/>
              </a:rPr>
              <a:t>Threatening layoffs in addition to furloughs if the shutdown continues</a:t>
            </a:r>
          </a:p>
        </p:txBody>
      </p:sp>
      <p:sp>
        <p:nvSpPr>
          <p:cNvPr id="2" name="Title 1">
            <a:extLst>
              <a:ext uri="{FF2B5EF4-FFF2-40B4-BE49-F238E27FC236}">
                <a16:creationId xmlns:a16="http://schemas.microsoft.com/office/drawing/2014/main" id="{0B5A3183-C306-E6C1-24A5-94367EDA53F0}"/>
              </a:ext>
            </a:extLst>
          </p:cNvPr>
          <p:cNvSpPr>
            <a:spLocks noGrp="1"/>
          </p:cNvSpPr>
          <p:nvPr>
            <p:ph type="title"/>
          </p:nvPr>
        </p:nvSpPr>
        <p:spPr>
          <a:xfrm>
            <a:off x="838200" y="365125"/>
            <a:ext cx="11065042" cy="1325563"/>
          </a:xfrm>
        </p:spPr>
        <p:txBody>
          <a:bodyPr/>
          <a:lstStyle/>
          <a:p>
            <a:r>
              <a:rPr lang="en-US" dirty="0"/>
              <a:t>How does this relate to the shutdown?</a:t>
            </a:r>
          </a:p>
        </p:txBody>
      </p:sp>
      <p:grpSp>
        <p:nvGrpSpPr>
          <p:cNvPr id="5" name="Group 4">
            <a:extLst>
              <a:ext uri="{FF2B5EF4-FFF2-40B4-BE49-F238E27FC236}">
                <a16:creationId xmlns:a16="http://schemas.microsoft.com/office/drawing/2014/main" id="{66F597EB-A593-97A2-EAD7-D619DE4133EF}"/>
              </a:ext>
            </a:extLst>
          </p:cNvPr>
          <p:cNvGrpSpPr/>
          <p:nvPr/>
        </p:nvGrpSpPr>
        <p:grpSpPr>
          <a:xfrm>
            <a:off x="6517529" y="1904698"/>
            <a:ext cx="4805464" cy="3231508"/>
            <a:chOff x="6284067" y="1554503"/>
            <a:chExt cx="4805464" cy="3231508"/>
          </a:xfrm>
        </p:grpSpPr>
        <p:pic>
          <p:nvPicPr>
            <p:cNvPr id="4" name="Picture 3">
              <a:extLst>
                <a:ext uri="{FF2B5EF4-FFF2-40B4-BE49-F238E27FC236}">
                  <a16:creationId xmlns:a16="http://schemas.microsoft.com/office/drawing/2014/main" id="{354E4DF1-AAFC-10E8-1236-88D56A584E7B}"/>
                </a:ext>
              </a:extLst>
            </p:cNvPr>
            <p:cNvPicPr>
              <a:picLocks noChangeAspect="1"/>
            </p:cNvPicPr>
            <p:nvPr/>
          </p:nvPicPr>
          <p:blipFill>
            <a:blip r:embed="rId2"/>
            <a:srcRect l="7708" t="4288" r="6800" b="3985"/>
            <a:stretch>
              <a:fillRect/>
            </a:stretch>
          </p:blipFill>
          <p:spPr>
            <a:xfrm>
              <a:off x="6284067" y="1554503"/>
              <a:ext cx="4805464" cy="3231508"/>
            </a:xfrm>
            <a:prstGeom prst="rect">
              <a:avLst/>
            </a:prstGeom>
          </p:spPr>
        </p:pic>
        <p:sp>
          <p:nvSpPr>
            <p:cNvPr id="6" name="Oval 5">
              <a:extLst>
                <a:ext uri="{FF2B5EF4-FFF2-40B4-BE49-F238E27FC236}">
                  <a16:creationId xmlns:a16="http://schemas.microsoft.com/office/drawing/2014/main" id="{5934045C-E918-B542-5DBE-042B337BC7C0}"/>
                </a:ext>
              </a:extLst>
            </p:cNvPr>
            <p:cNvSpPr/>
            <p:nvPr/>
          </p:nvSpPr>
          <p:spPr>
            <a:xfrm>
              <a:off x="7329801" y="1846002"/>
              <a:ext cx="2662990" cy="2711112"/>
            </a:xfrm>
            <a:prstGeom prst="ellipse">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31E5027-5CED-4A93-4454-D4859022E210}"/>
                </a:ext>
              </a:extLst>
            </p:cNvPr>
            <p:cNvCxnSpPr>
              <a:cxnSpLocks/>
            </p:cNvCxnSpPr>
            <p:nvPr/>
          </p:nvCxnSpPr>
          <p:spPr>
            <a:xfrm>
              <a:off x="7740867" y="2218275"/>
              <a:ext cx="1892969" cy="1892968"/>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507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104E-6020-6A04-47A4-ED52B7FECC6F}"/>
              </a:ext>
            </a:extLst>
          </p:cNvPr>
          <p:cNvSpPr>
            <a:spLocks noGrp="1"/>
          </p:cNvSpPr>
          <p:nvPr>
            <p:ph type="title"/>
          </p:nvPr>
        </p:nvSpPr>
        <p:spPr>
          <a:xfrm>
            <a:off x="871876" y="365125"/>
            <a:ext cx="10481924" cy="1325563"/>
          </a:xfrm>
        </p:spPr>
        <p:txBody>
          <a:bodyPr>
            <a:normAutofit/>
          </a:bodyPr>
          <a:lstStyle/>
          <a:p>
            <a:pPr algn="ctr"/>
            <a:r>
              <a:rPr lang="en-US" dirty="0"/>
              <a:t>The Constitution</a:t>
            </a:r>
            <a:br>
              <a:rPr lang="en-US" dirty="0"/>
            </a:br>
            <a:r>
              <a:rPr lang="en-US" dirty="0"/>
              <a:t>Article II: The Presidency</a:t>
            </a:r>
          </a:p>
        </p:txBody>
      </p:sp>
      <p:sp>
        <p:nvSpPr>
          <p:cNvPr id="5" name="Title 1">
            <a:extLst>
              <a:ext uri="{FF2B5EF4-FFF2-40B4-BE49-F238E27FC236}">
                <a16:creationId xmlns:a16="http://schemas.microsoft.com/office/drawing/2014/main" id="{9C9FD16A-4460-52BE-9FD7-CAFDD9793923}"/>
              </a:ext>
            </a:extLst>
          </p:cNvPr>
          <p:cNvSpPr txBox="1">
            <a:spLocks/>
          </p:cNvSpPr>
          <p:nvPr/>
        </p:nvSpPr>
        <p:spPr>
          <a:xfrm>
            <a:off x="6096000" y="6042260"/>
            <a:ext cx="5217997" cy="5287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a:lstStyle>
          <a:p>
            <a:r>
              <a:rPr lang="en-US" sz="1400" b="0" dirty="0">
                <a:latin typeface="Avenir Book" panose="02000503020000020003" pitchFamily="2" charset="0"/>
              </a:rPr>
              <a:t>Source: National Archive, </a:t>
            </a:r>
            <a:r>
              <a:rPr lang="en-US" sz="1400" b="0" dirty="0" err="1">
                <a:latin typeface="Avenir Book" panose="02000503020000020003" pitchFamily="2" charset="0"/>
              </a:rPr>
              <a:t>archives.gov</a:t>
            </a:r>
            <a:r>
              <a:rPr lang="en-US" sz="1400" b="0" dirty="0">
                <a:latin typeface="Avenir Book" panose="02000503020000020003" pitchFamily="2" charset="0"/>
              </a:rPr>
              <a:t>, reflects the  spelling, grammar and capitalization of the time.</a:t>
            </a:r>
          </a:p>
        </p:txBody>
      </p:sp>
      <p:sp>
        <p:nvSpPr>
          <p:cNvPr id="12" name="Rectangle 2">
            <a:extLst>
              <a:ext uri="{FF2B5EF4-FFF2-40B4-BE49-F238E27FC236}">
                <a16:creationId xmlns:a16="http://schemas.microsoft.com/office/drawing/2014/main" id="{FB5A3275-E818-1727-5324-A4500455490C}"/>
              </a:ext>
            </a:extLst>
          </p:cNvPr>
          <p:cNvSpPr>
            <a:spLocks noChangeArrowheads="1"/>
          </p:cNvSpPr>
          <p:nvPr/>
        </p:nvSpPr>
        <p:spPr bwMode="auto">
          <a:xfrm>
            <a:off x="0" y="12914638"/>
            <a:ext cx="441526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a:ln>
                  <a:noFill/>
                </a:ln>
                <a:solidFill>
                  <a:srgbClr val="050505"/>
                </a:solidFill>
                <a:effectLst/>
                <a:latin typeface="Avenir Book" panose="02000503020000020003" pitchFamily="2" charset="0"/>
              </a:rPr>
              <a:t>The </a:t>
            </a:r>
            <a:r>
              <a:rPr kumimoji="0" lang="en-US" altLang="en-US" u="none" strike="noStrike" cap="none" normalizeH="0" baseline="0" dirty="0" err="1">
                <a:ln>
                  <a:noFill/>
                </a:ln>
                <a:solidFill>
                  <a:srgbClr val="050505"/>
                </a:solidFill>
                <a:effectLst/>
                <a:latin typeface="Avenir Book" panose="02000503020000020003" pitchFamily="2" charset="0"/>
              </a:rPr>
              <a:t>judial</a:t>
            </a:r>
            <a:r>
              <a:rPr kumimoji="0" lang="en-US" altLang="en-US" u="none" strike="noStrike" cap="none" normalizeH="0" baseline="0" dirty="0">
                <a:ln>
                  <a:noFill/>
                </a:ln>
                <a:solidFill>
                  <a:srgbClr val="050505"/>
                </a:solidFill>
                <a:effectLst/>
                <a:latin typeface="Avenir Book" panose="02000503020000020003" pitchFamily="2" charset="0"/>
              </a:rPr>
              <a:t> Power shall extend to all Cases, in Law and Equity, arising under this Constitution, the Laws of the United States, and Treaties made, or which shall be made, under their Authority;—to all Cases affecting Ambassadors, other public Ministers and Consuls;—to all Cases of admiralty and maritime Jurisdiction;—to Controversies to which the United States shall be a Party;—to Controversies between two or more States;—</a:t>
            </a:r>
            <a:endParaRPr kumimoji="0" lang="en-US" altLang="en-US" u="none" strike="noStrike" cap="none" normalizeH="0" baseline="0" dirty="0">
              <a:ln>
                <a:noFill/>
              </a:ln>
              <a:solidFill>
                <a:schemeClr val="tx1"/>
              </a:solidFill>
              <a:effectLst/>
              <a:latin typeface="Avenir Book" panose="02000503020000020003" pitchFamily="2" charset="0"/>
            </a:endParaRPr>
          </a:p>
        </p:txBody>
      </p:sp>
      <p:sp>
        <p:nvSpPr>
          <p:cNvPr id="15" name="Rectangle 5">
            <a:extLst>
              <a:ext uri="{FF2B5EF4-FFF2-40B4-BE49-F238E27FC236}">
                <a16:creationId xmlns:a16="http://schemas.microsoft.com/office/drawing/2014/main" id="{9C484D4D-0ECC-B80A-8E91-1FA373EA70E9}"/>
              </a:ext>
            </a:extLst>
          </p:cNvPr>
          <p:cNvSpPr>
            <a:spLocks noChangeArrowheads="1"/>
          </p:cNvSpPr>
          <p:nvPr/>
        </p:nvSpPr>
        <p:spPr bwMode="auto">
          <a:xfrm>
            <a:off x="-5564362" y="5064152"/>
            <a:ext cx="2395862" cy="179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50505"/>
                </a:solidFill>
                <a:effectLst/>
                <a:latin typeface="Source Sans Pro" panose="020B0503030403020204" pitchFamily="34" charset="0"/>
              </a:rPr>
              <a:t>In all Cases affecting Ambassadors, other public Ministers and Consuls, and those in which a State shall be Party, the supreme Court shall have original Jurisdiction. In all the other Cases before mentioned, the supreme Court shall have appellate Jurisdiction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956B5EA3-80EF-D1A4-56DE-3A34D32E60FD}"/>
              </a:ext>
            </a:extLst>
          </p:cNvPr>
          <p:cNvSpPr>
            <a:spLocks noChangeArrowheads="1"/>
          </p:cNvSpPr>
          <p:nvPr/>
        </p:nvSpPr>
        <p:spPr bwMode="auto">
          <a:xfrm rot="10800000" flipV="1">
            <a:off x="1128132" y="1742244"/>
            <a:ext cx="100230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50505"/>
                </a:solidFill>
                <a:latin typeface="Avenir Black" panose="02000503020000020003" pitchFamily="2" charset="0"/>
              </a:rPr>
              <a:t>Section 1 </a:t>
            </a:r>
            <a:r>
              <a:rPr lang="en-US" altLang="en-US" sz="2400" dirty="0">
                <a:solidFill>
                  <a:srgbClr val="050505"/>
                </a:solidFill>
                <a:latin typeface="Avenir Book" panose="02000503020000020003" pitchFamily="2" charset="0"/>
              </a:rPr>
              <a:t>Names the office (i.e., President), sets up the Electoral College and gives Congress the right to establish how Presidential elections are conducted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50505"/>
              </a:solidFill>
              <a:latin typeface="Avenir Book" panose="02000503020000020003"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50505"/>
                </a:solidFill>
                <a:latin typeface="Avenir Book" panose="02000503020000020003" pitchFamily="2" charset="0"/>
              </a:rPr>
              <a:t>It also establishes the qualifications to be president: “No person except a natural born Citizen, or a Citizen of the United States, at the time of the Adoption of the Constitution, shall be eligible to the Office of President.” Future presidents also had to be at least 35 and have lived in the United States for 14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u="none" strike="noStrike" cap="none" normalizeH="0" baseline="0" dirty="0">
              <a:ln>
                <a:noFill/>
              </a:ln>
              <a:solidFill>
                <a:schemeClr val="tx1"/>
              </a:solidFill>
              <a:effectLst/>
              <a:latin typeface="Avenir Book" panose="02000503020000020003" pitchFamily="2" charset="0"/>
            </a:endParaRPr>
          </a:p>
        </p:txBody>
      </p:sp>
    </p:spTree>
    <p:extLst>
      <p:ext uri="{BB962C8B-B14F-4D97-AF65-F5344CB8AC3E}">
        <p14:creationId xmlns:p14="http://schemas.microsoft.com/office/powerpoint/2010/main" val="127653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A690-EA0B-CFEA-0C7C-D6770052D857}"/>
              </a:ext>
            </a:extLst>
          </p:cNvPr>
          <p:cNvSpPr>
            <a:spLocks noGrp="1"/>
          </p:cNvSpPr>
          <p:nvPr>
            <p:ph type="title"/>
          </p:nvPr>
        </p:nvSpPr>
        <p:spPr>
          <a:xfrm>
            <a:off x="2154041" y="365125"/>
            <a:ext cx="7948962" cy="1325563"/>
          </a:xfrm>
        </p:spPr>
        <p:txBody>
          <a:bodyPr/>
          <a:lstStyle/>
          <a:p>
            <a:pPr algn="ctr"/>
            <a:r>
              <a:rPr lang="en-US" dirty="0"/>
              <a:t>Trivia Question (Just for Fun)</a:t>
            </a:r>
          </a:p>
        </p:txBody>
      </p:sp>
      <p:sp>
        <p:nvSpPr>
          <p:cNvPr id="3" name="Content Placeholder 2">
            <a:extLst>
              <a:ext uri="{FF2B5EF4-FFF2-40B4-BE49-F238E27FC236}">
                <a16:creationId xmlns:a16="http://schemas.microsoft.com/office/drawing/2014/main" id="{BA77019F-9E4F-BC54-13A6-8AAA9A53D8C8}"/>
              </a:ext>
            </a:extLst>
          </p:cNvPr>
          <p:cNvSpPr>
            <a:spLocks noGrp="1"/>
          </p:cNvSpPr>
          <p:nvPr>
            <p:ph idx="1"/>
          </p:nvPr>
        </p:nvSpPr>
        <p:spPr>
          <a:xfrm>
            <a:off x="838199" y="1489969"/>
            <a:ext cx="9844669" cy="628766"/>
          </a:xfrm>
        </p:spPr>
        <p:txBody>
          <a:bodyPr>
            <a:noAutofit/>
          </a:bodyPr>
          <a:lstStyle/>
          <a:p>
            <a:pPr marL="0" indent="0">
              <a:buNone/>
            </a:pPr>
            <a:r>
              <a:rPr lang="en-US" sz="2400" b="1" dirty="0">
                <a:latin typeface="Avenir Black" panose="02000503020000020003" pitchFamily="2" charset="0"/>
              </a:rPr>
              <a:t>Who was the first president to be born an American citizen?</a:t>
            </a:r>
          </a:p>
          <a:p>
            <a:pPr marL="0" indent="0">
              <a:buNone/>
            </a:pPr>
            <a:endParaRPr lang="en-US" sz="2400" b="1" dirty="0">
              <a:latin typeface="Avenir Black" panose="02000503020000020003" pitchFamily="2" charset="0"/>
            </a:endParaRPr>
          </a:p>
        </p:txBody>
      </p:sp>
      <p:pic>
        <p:nvPicPr>
          <p:cNvPr id="5" name="Picture 4">
            <a:extLst>
              <a:ext uri="{FF2B5EF4-FFF2-40B4-BE49-F238E27FC236}">
                <a16:creationId xmlns:a16="http://schemas.microsoft.com/office/drawing/2014/main" id="{5A907D2D-F32A-5CAB-D8FC-7F19E698A71A}"/>
              </a:ext>
            </a:extLst>
          </p:cNvPr>
          <p:cNvPicPr>
            <a:picLocks noChangeAspect="1"/>
          </p:cNvPicPr>
          <p:nvPr/>
        </p:nvPicPr>
        <p:blipFill>
          <a:blip r:embed="rId2"/>
          <a:srcRect l="28856" t="917" r="24062" b="13761"/>
          <a:stretch>
            <a:fillRect/>
          </a:stretch>
        </p:blipFill>
        <p:spPr>
          <a:xfrm>
            <a:off x="897671" y="2007220"/>
            <a:ext cx="2800521" cy="2854733"/>
          </a:xfrm>
          <a:prstGeom prst="rect">
            <a:avLst/>
          </a:prstGeom>
        </p:spPr>
      </p:pic>
      <p:sp>
        <p:nvSpPr>
          <p:cNvPr id="6" name="TextBox 5">
            <a:extLst>
              <a:ext uri="{FF2B5EF4-FFF2-40B4-BE49-F238E27FC236}">
                <a16:creationId xmlns:a16="http://schemas.microsoft.com/office/drawing/2014/main" id="{34C21BC4-759F-1F5C-0AD2-F87783B51EEB}"/>
              </a:ext>
            </a:extLst>
          </p:cNvPr>
          <p:cNvSpPr txBox="1"/>
          <p:nvPr/>
        </p:nvSpPr>
        <p:spPr>
          <a:xfrm>
            <a:off x="847496" y="4939443"/>
            <a:ext cx="965329" cy="461665"/>
          </a:xfrm>
          <a:prstGeom prst="rect">
            <a:avLst/>
          </a:prstGeom>
          <a:noFill/>
        </p:spPr>
        <p:txBody>
          <a:bodyPr wrap="none" rtlCol="0">
            <a:spAutoFit/>
          </a:bodyPr>
          <a:lstStyle/>
          <a:p>
            <a:r>
              <a:rPr lang="en-US" sz="2400" dirty="0">
                <a:latin typeface="Avenir Book" panose="02000503020000020003" pitchFamily="2" charset="0"/>
              </a:rPr>
              <a:t>Nope</a:t>
            </a:r>
          </a:p>
        </p:txBody>
      </p:sp>
      <p:pic>
        <p:nvPicPr>
          <p:cNvPr id="8" name="Picture 7" descr="A person with white hair&#10;&#10;AI-generated content may be incorrect.">
            <a:extLst>
              <a:ext uri="{FF2B5EF4-FFF2-40B4-BE49-F238E27FC236}">
                <a16:creationId xmlns:a16="http://schemas.microsoft.com/office/drawing/2014/main" id="{738ABD9A-6FFC-949D-CB44-BDEA7ED72180}"/>
              </a:ext>
            </a:extLst>
          </p:cNvPr>
          <p:cNvPicPr>
            <a:picLocks noChangeAspect="1"/>
          </p:cNvPicPr>
          <p:nvPr/>
        </p:nvPicPr>
        <p:blipFill>
          <a:blip r:embed="rId3"/>
          <a:srcRect l="17849" r="17980"/>
          <a:stretch>
            <a:fillRect/>
          </a:stretch>
        </p:blipFill>
        <p:spPr>
          <a:xfrm>
            <a:off x="6177779" y="1962616"/>
            <a:ext cx="3746808" cy="3278463"/>
          </a:xfrm>
          <a:prstGeom prst="rect">
            <a:avLst/>
          </a:prstGeom>
        </p:spPr>
      </p:pic>
      <p:sp>
        <p:nvSpPr>
          <p:cNvPr id="11" name="TextBox 10">
            <a:extLst>
              <a:ext uri="{FF2B5EF4-FFF2-40B4-BE49-F238E27FC236}">
                <a16:creationId xmlns:a16="http://schemas.microsoft.com/office/drawing/2014/main" id="{15A17FE7-3464-9A86-2774-F7DC54A88C2C}"/>
              </a:ext>
            </a:extLst>
          </p:cNvPr>
          <p:cNvSpPr txBox="1"/>
          <p:nvPr/>
        </p:nvSpPr>
        <p:spPr>
          <a:xfrm>
            <a:off x="6107138" y="5318967"/>
            <a:ext cx="4642629" cy="1200329"/>
          </a:xfrm>
          <a:prstGeom prst="rect">
            <a:avLst/>
          </a:prstGeom>
          <a:noFill/>
        </p:spPr>
        <p:txBody>
          <a:bodyPr wrap="square" rtlCol="0">
            <a:spAutoFit/>
          </a:bodyPr>
          <a:lstStyle/>
          <a:p>
            <a:r>
              <a:rPr lang="en-US" sz="2400" dirty="0">
                <a:latin typeface="Avenir Book" panose="02000503020000020003" pitchFamily="2" charset="0"/>
              </a:rPr>
              <a:t>Our 7</a:t>
            </a:r>
            <a:r>
              <a:rPr lang="en-US" sz="2400" baseline="30000" dirty="0">
                <a:latin typeface="Avenir Book" panose="02000503020000020003" pitchFamily="2" charset="0"/>
              </a:rPr>
              <a:t>th</a:t>
            </a:r>
            <a:r>
              <a:rPr lang="en-US" sz="2400" dirty="0">
                <a:latin typeface="Avenir Book" panose="02000503020000020003" pitchFamily="2" charset="0"/>
              </a:rPr>
              <a:t> president, local boy Martin Van Buren, was born 1782 in Kinderhook. </a:t>
            </a:r>
          </a:p>
        </p:txBody>
      </p:sp>
    </p:spTree>
    <p:extLst>
      <p:ext uri="{BB962C8B-B14F-4D97-AF65-F5344CB8AC3E}">
        <p14:creationId xmlns:p14="http://schemas.microsoft.com/office/powerpoint/2010/main" val="2261369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clickEffect">
                                  <p:stCondLst>
                                    <p:cond delay="11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een dollar sign on a white background&#10;&#10;AI-generated content may be incorrect.">
            <a:extLst>
              <a:ext uri="{FF2B5EF4-FFF2-40B4-BE49-F238E27FC236}">
                <a16:creationId xmlns:a16="http://schemas.microsoft.com/office/drawing/2014/main" id="{77BF259A-A157-2DE4-8C12-86F9B6635BE7}"/>
              </a:ext>
            </a:extLst>
          </p:cNvPr>
          <p:cNvPicPr>
            <a:picLocks noChangeAspect="1"/>
          </p:cNvPicPr>
          <p:nvPr/>
        </p:nvPicPr>
        <p:blipFill>
          <a:blip r:embed="rId3"/>
          <a:stretch>
            <a:fillRect/>
          </a:stretch>
        </p:blipFill>
        <p:spPr>
          <a:xfrm rot="20750632">
            <a:off x="8746013" y="1357253"/>
            <a:ext cx="5306086" cy="5306086"/>
          </a:xfrm>
          <a:prstGeom prst="rect">
            <a:avLst/>
          </a:prstGeom>
        </p:spPr>
      </p:pic>
      <p:sp>
        <p:nvSpPr>
          <p:cNvPr id="9" name="Title 1">
            <a:extLst>
              <a:ext uri="{FF2B5EF4-FFF2-40B4-BE49-F238E27FC236}">
                <a16:creationId xmlns:a16="http://schemas.microsoft.com/office/drawing/2014/main" id="{8A4AA87C-CA1E-8C7F-2B00-812241D625BF}"/>
              </a:ext>
            </a:extLst>
          </p:cNvPr>
          <p:cNvSpPr txBox="1">
            <a:spLocks/>
          </p:cNvSpPr>
          <p:nvPr/>
        </p:nvSpPr>
        <p:spPr>
          <a:xfrm>
            <a:off x="497959" y="1233383"/>
            <a:ext cx="11451262" cy="1108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1"/>
                </a:solidFill>
                <a:latin typeface="Avenir Black" panose="02000503020000020003" pitchFamily="2" charset="0"/>
                <a:ea typeface="+mj-ea"/>
                <a:cs typeface="+mj-cs"/>
              </a:defRPr>
            </a:lvl1pPr>
          </a:lstStyle>
          <a:p>
            <a:pPr marL="342900" indent="-342900" algn="l">
              <a:buFont typeface="Arial" panose="020B0604020202020204" pitchFamily="34" charset="0"/>
              <a:buChar char="•"/>
            </a:pPr>
            <a:endParaRPr lang="en-US" sz="2400" b="0" dirty="0">
              <a:latin typeface="Avenir Book" panose="02000503020000020003" pitchFamily="2" charset="0"/>
            </a:endParaRPr>
          </a:p>
        </p:txBody>
      </p:sp>
      <p:sp>
        <p:nvSpPr>
          <p:cNvPr id="7" name="Subtitle 2">
            <a:extLst>
              <a:ext uri="{FF2B5EF4-FFF2-40B4-BE49-F238E27FC236}">
                <a16:creationId xmlns:a16="http://schemas.microsoft.com/office/drawing/2014/main" id="{6E9DFF95-A380-895E-DDF1-8AF458123CBA}"/>
              </a:ext>
            </a:extLst>
          </p:cNvPr>
          <p:cNvSpPr txBox="1">
            <a:spLocks/>
          </p:cNvSpPr>
          <p:nvPr/>
        </p:nvSpPr>
        <p:spPr>
          <a:xfrm>
            <a:off x="513157" y="3632048"/>
            <a:ext cx="10409820" cy="11083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venir Medium"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Medium"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Medium"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Medium"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Medium"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b="1" dirty="0">
                <a:latin typeface="Avenir Black" panose="02000503020000020003" pitchFamily="2" charset="0"/>
                <a:ea typeface="Helvetica Neue" panose="02000503000000020004" pitchFamily="2" charset="0"/>
                <a:cs typeface="Helvetica Neue" panose="02000503000000020004" pitchFamily="2" charset="0"/>
              </a:rPr>
              <a:t>Translation: </a:t>
            </a:r>
            <a:r>
              <a:rPr lang="en-US" dirty="0">
                <a:latin typeface="Avenir Book" panose="02000503020000020003" pitchFamily="2" charset="0"/>
                <a:ea typeface="Helvetica Neue" panose="02000503000000020004" pitchFamily="2" charset="0"/>
                <a:cs typeface="Helvetica Neue" panose="02000503000000020004" pitchFamily="2" charset="0"/>
              </a:rPr>
              <a:t>The President will receive a salary which will not change </a:t>
            </a:r>
          </a:p>
          <a:p>
            <a:pPr algn="l">
              <a:lnSpc>
                <a:spcPct val="100000"/>
              </a:lnSpc>
              <a:spcBef>
                <a:spcPts val="0"/>
              </a:spcBef>
            </a:pPr>
            <a:r>
              <a:rPr lang="en-US" dirty="0">
                <a:latin typeface="Avenir Book" panose="02000503020000020003" pitchFamily="2" charset="0"/>
                <a:ea typeface="Helvetica Neue" panose="02000503000000020004" pitchFamily="2" charset="0"/>
                <a:cs typeface="Helvetica Neue" panose="02000503000000020004" pitchFamily="2" charset="0"/>
              </a:rPr>
              <a:t>while he’s in office. He also can’t receive any other money from the federal government or individual states. </a:t>
            </a:r>
          </a:p>
        </p:txBody>
      </p:sp>
      <p:sp>
        <p:nvSpPr>
          <p:cNvPr id="2" name="Rectangle 1">
            <a:extLst>
              <a:ext uri="{FF2B5EF4-FFF2-40B4-BE49-F238E27FC236}">
                <a16:creationId xmlns:a16="http://schemas.microsoft.com/office/drawing/2014/main" id="{A6ECAAE9-E44A-EAAB-0799-110B6C6920CD}"/>
              </a:ext>
            </a:extLst>
          </p:cNvPr>
          <p:cNvSpPr>
            <a:spLocks noChangeArrowheads="1"/>
          </p:cNvSpPr>
          <p:nvPr/>
        </p:nvSpPr>
        <p:spPr bwMode="auto">
          <a:xfrm>
            <a:off x="530054" y="1806568"/>
            <a:ext cx="113024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50505"/>
                </a:solidFill>
                <a:effectLst/>
                <a:latin typeface="Avenir Book" panose="02000503020000020003" pitchFamily="2" charset="0"/>
              </a:rPr>
              <a:t>The President shall, at stated Times, receive for his Services, a Compensation, which shall neither be </a:t>
            </a:r>
            <a:r>
              <a:rPr lang="en-US" altLang="en-US" sz="2400" dirty="0">
                <a:solidFill>
                  <a:srgbClr val="050505"/>
                </a:solidFill>
                <a:latin typeface="Avenir Book" panose="02000503020000020003" pitchFamily="2" charset="0"/>
              </a:rPr>
              <a:t>i</a:t>
            </a:r>
            <a:r>
              <a:rPr kumimoji="0" lang="en-US" altLang="en-US" sz="2400" b="0" i="0" u="none" strike="noStrike" cap="none" normalizeH="0" baseline="0" dirty="0">
                <a:ln>
                  <a:noFill/>
                </a:ln>
                <a:solidFill>
                  <a:srgbClr val="050505"/>
                </a:solidFill>
                <a:effectLst/>
                <a:latin typeface="Avenir Book" panose="02000503020000020003" pitchFamily="2" charset="0"/>
              </a:rPr>
              <a:t>ncreased nor diminished during the Period for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50505"/>
                </a:solidFill>
                <a:effectLst/>
                <a:latin typeface="Avenir Book" panose="02000503020000020003" pitchFamily="2" charset="0"/>
              </a:rPr>
              <a:t>Which he shall have been elected, and he shall not receive within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50505"/>
                </a:solidFill>
                <a:effectLst/>
                <a:latin typeface="Avenir Book" panose="02000503020000020003" pitchFamily="2" charset="0"/>
              </a:rPr>
              <a:t>Period any other Emolument from the United States, or any of them.</a:t>
            </a:r>
            <a:endParaRPr kumimoji="0" lang="en-US" altLang="en-US" sz="2400" b="0" i="0" u="none" strike="noStrike" cap="none" normalizeH="0" baseline="0" dirty="0">
              <a:ln>
                <a:noFill/>
              </a:ln>
              <a:solidFill>
                <a:schemeClr val="tx1"/>
              </a:solidFill>
              <a:effectLst/>
              <a:latin typeface="Avenir Book" panose="02000503020000020003" pitchFamily="2" charset="0"/>
            </a:endParaRPr>
          </a:p>
        </p:txBody>
      </p:sp>
      <p:sp>
        <p:nvSpPr>
          <p:cNvPr id="3" name="Subtitle 2">
            <a:extLst>
              <a:ext uri="{FF2B5EF4-FFF2-40B4-BE49-F238E27FC236}">
                <a16:creationId xmlns:a16="http://schemas.microsoft.com/office/drawing/2014/main" id="{09ACCB64-E752-31C4-B91A-616CE91541F1}"/>
              </a:ext>
            </a:extLst>
          </p:cNvPr>
          <p:cNvSpPr>
            <a:spLocks noGrp="1"/>
          </p:cNvSpPr>
          <p:nvPr>
            <p:ph type="subTitle" idx="1"/>
          </p:nvPr>
        </p:nvSpPr>
        <p:spPr>
          <a:xfrm>
            <a:off x="2395506" y="1036319"/>
            <a:ext cx="6926920" cy="708145"/>
          </a:xfrm>
        </p:spPr>
        <p:txBody>
          <a:bodyPr>
            <a:normAutofit/>
          </a:bodyPr>
          <a:lstStyle/>
          <a:p>
            <a:pPr>
              <a:lnSpc>
                <a:spcPct val="150000"/>
              </a:lnSpc>
            </a:pPr>
            <a:r>
              <a:rPr lang="en-US" b="1" dirty="0">
                <a:latin typeface="Avenir Black" panose="02000503020000020003" pitchFamily="2" charset="0"/>
                <a:ea typeface="Helvetica Neue" panose="02000503000000020004" pitchFamily="2" charset="0"/>
                <a:cs typeface="Helvetica Neue" panose="02000503000000020004" pitchFamily="2" charset="0"/>
              </a:rPr>
              <a:t>The “Emoluments Clause” (domestic)</a:t>
            </a:r>
            <a:endParaRPr lang="en-US" dirty="0">
              <a:latin typeface="Avenir Book" panose="02000503020000020003" pitchFamily="2" charset="0"/>
              <a:ea typeface="Helvetica Neue" panose="02000503000000020004" pitchFamily="2" charset="0"/>
              <a:cs typeface="Helvetica Neue" panose="02000503000000020004" pitchFamily="2" charset="0"/>
            </a:endParaRPr>
          </a:p>
        </p:txBody>
      </p:sp>
      <p:sp>
        <p:nvSpPr>
          <p:cNvPr id="6" name="Title 1">
            <a:extLst>
              <a:ext uri="{FF2B5EF4-FFF2-40B4-BE49-F238E27FC236}">
                <a16:creationId xmlns:a16="http://schemas.microsoft.com/office/drawing/2014/main" id="{D2968C3F-5946-EAC1-74B6-B38C0C8C4784}"/>
              </a:ext>
            </a:extLst>
          </p:cNvPr>
          <p:cNvSpPr txBox="1">
            <a:spLocks/>
          </p:cNvSpPr>
          <p:nvPr/>
        </p:nvSpPr>
        <p:spPr>
          <a:xfrm>
            <a:off x="220477" y="136297"/>
            <a:ext cx="11793279" cy="8855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1"/>
                </a:solidFill>
                <a:latin typeface="Avenir Black" panose="02000503020000020003" pitchFamily="2" charset="0"/>
                <a:ea typeface="+mj-ea"/>
                <a:cs typeface="+mj-cs"/>
              </a:defRPr>
            </a:lvl1pPr>
          </a:lstStyle>
          <a:p>
            <a:r>
              <a:rPr lang="en-US" sz="4400" dirty="0"/>
              <a:t>Compensation</a:t>
            </a:r>
          </a:p>
        </p:txBody>
      </p:sp>
    </p:spTree>
    <p:extLst>
      <p:ext uri="{BB962C8B-B14F-4D97-AF65-F5344CB8AC3E}">
        <p14:creationId xmlns:p14="http://schemas.microsoft.com/office/powerpoint/2010/main" val="101891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70FA4BA-51E7-634F-8D19-BAE9608D22F5}"/>
              </a:ext>
            </a:extLst>
          </p:cNvPr>
          <p:cNvSpPr>
            <a:spLocks noGrp="1"/>
          </p:cNvSpPr>
          <p:nvPr>
            <p:ph idx="1"/>
          </p:nvPr>
        </p:nvSpPr>
        <p:spPr>
          <a:xfrm>
            <a:off x="7652742" y="1410845"/>
            <a:ext cx="3645522" cy="3502117"/>
          </a:xfrm>
        </p:spPr>
        <p:txBody>
          <a:bodyPr>
            <a:normAutofit/>
          </a:bodyPr>
          <a:lstStyle/>
          <a:p>
            <a:pPr marL="0" indent="0">
              <a:buNone/>
            </a:pPr>
            <a:r>
              <a:rPr lang="en-US" sz="2400" b="1" dirty="0">
                <a:solidFill>
                  <a:srgbClr val="050505"/>
                </a:solidFill>
                <a:latin typeface="Avenir Black" panose="02000503020000020003" pitchFamily="2" charset="0"/>
              </a:rPr>
              <a:t>"I do solemnly swear (or affirm) that I will faithfully execute the Office of President of the United States, and will to the best of my Ability, preserve, protect and defend the Constitution of the United States."</a:t>
            </a:r>
            <a:endParaRPr lang="en-US" sz="2400" b="1" dirty="0">
              <a:latin typeface="Avenir Black" panose="02000503020000020003" pitchFamily="2" charset="0"/>
            </a:endParaRPr>
          </a:p>
        </p:txBody>
      </p:sp>
      <p:pic>
        <p:nvPicPr>
          <p:cNvPr id="10" name="Picture 9" descr="A painting of a person holding a book&#10;&#10;AI-generated content may be incorrect.">
            <a:extLst>
              <a:ext uri="{FF2B5EF4-FFF2-40B4-BE49-F238E27FC236}">
                <a16:creationId xmlns:a16="http://schemas.microsoft.com/office/drawing/2014/main" id="{B25E8AF8-5D37-6038-C7EE-8AD95A185AD3}"/>
              </a:ext>
            </a:extLst>
          </p:cNvPr>
          <p:cNvPicPr>
            <a:picLocks noChangeAspect="1"/>
          </p:cNvPicPr>
          <p:nvPr/>
        </p:nvPicPr>
        <p:blipFill>
          <a:blip r:embed="rId2"/>
          <a:srcRect t="8247"/>
          <a:stretch>
            <a:fillRect/>
          </a:stretch>
        </p:blipFill>
        <p:spPr>
          <a:xfrm>
            <a:off x="710041" y="1457340"/>
            <a:ext cx="6611854" cy="3502117"/>
          </a:xfrm>
          <a:prstGeom prst="rect">
            <a:avLst/>
          </a:prstGeom>
        </p:spPr>
      </p:pic>
      <p:sp>
        <p:nvSpPr>
          <p:cNvPr id="11" name="Title 1">
            <a:extLst>
              <a:ext uri="{FF2B5EF4-FFF2-40B4-BE49-F238E27FC236}">
                <a16:creationId xmlns:a16="http://schemas.microsoft.com/office/drawing/2014/main" id="{494354E8-DBAA-CEF7-28E3-681D722ACB5D}"/>
              </a:ext>
            </a:extLst>
          </p:cNvPr>
          <p:cNvSpPr txBox="1">
            <a:spLocks/>
          </p:cNvSpPr>
          <p:nvPr/>
        </p:nvSpPr>
        <p:spPr>
          <a:xfrm>
            <a:off x="710041" y="384710"/>
            <a:ext cx="10721163" cy="885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1"/>
                </a:solidFill>
                <a:latin typeface="Avenir Black" panose="02000503020000020003" pitchFamily="2" charset="0"/>
                <a:ea typeface="+mj-ea"/>
                <a:cs typeface="+mj-cs"/>
              </a:defRPr>
            </a:lvl1pPr>
          </a:lstStyle>
          <a:p>
            <a:r>
              <a:rPr lang="en-US" sz="4400" dirty="0"/>
              <a:t>The Oath of Office</a:t>
            </a:r>
          </a:p>
        </p:txBody>
      </p:sp>
    </p:spTree>
    <p:extLst>
      <p:ext uri="{BB962C8B-B14F-4D97-AF65-F5344CB8AC3E}">
        <p14:creationId xmlns:p14="http://schemas.microsoft.com/office/powerpoint/2010/main" val="275081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EA863BE-3C87-6DEA-1B1E-339D061AA63D}"/>
              </a:ext>
            </a:extLst>
          </p:cNvPr>
          <p:cNvSpPr>
            <a:spLocks noGrp="1"/>
          </p:cNvSpPr>
          <p:nvPr>
            <p:ph type="title"/>
          </p:nvPr>
        </p:nvSpPr>
        <p:spPr>
          <a:xfrm>
            <a:off x="2744821" y="92752"/>
            <a:ext cx="6671553" cy="1308692"/>
          </a:xfrm>
        </p:spPr>
        <p:txBody>
          <a:bodyPr/>
          <a:lstStyle/>
          <a:p>
            <a:r>
              <a:rPr lang="en-US" dirty="0"/>
              <a:t>The President’s Powers</a:t>
            </a:r>
          </a:p>
        </p:txBody>
      </p:sp>
      <p:sp>
        <p:nvSpPr>
          <p:cNvPr id="15" name="TextBox 14">
            <a:extLst>
              <a:ext uri="{FF2B5EF4-FFF2-40B4-BE49-F238E27FC236}">
                <a16:creationId xmlns:a16="http://schemas.microsoft.com/office/drawing/2014/main" id="{0A4740AE-123A-E667-2A95-62E894D296A9}"/>
              </a:ext>
            </a:extLst>
          </p:cNvPr>
          <p:cNvSpPr txBox="1"/>
          <p:nvPr/>
        </p:nvSpPr>
        <p:spPr>
          <a:xfrm>
            <a:off x="626527" y="1282071"/>
            <a:ext cx="11260673" cy="4924425"/>
          </a:xfrm>
          <a:prstGeom prst="rect">
            <a:avLst/>
          </a:prstGeom>
          <a:noFill/>
        </p:spPr>
        <p:txBody>
          <a:bodyPr wrap="square" rtlCol="0">
            <a:spAutoFit/>
          </a:bodyPr>
          <a:lstStyle/>
          <a:p>
            <a:r>
              <a:rPr lang="en-US" sz="2400" b="1" dirty="0">
                <a:latin typeface="Avenir Black" panose="02000503020000020003" pitchFamily="2" charset="0"/>
              </a:rPr>
              <a:t>Article II, Section 2</a:t>
            </a:r>
          </a:p>
          <a:p>
            <a:pPr marL="342900" indent="-342900">
              <a:spcAft>
                <a:spcPts val="1000"/>
              </a:spcAft>
              <a:buFont typeface="Arial" panose="020B0604020202020204" pitchFamily="34" charset="0"/>
              <a:buChar char="•"/>
            </a:pPr>
            <a:r>
              <a:rPr lang="en-US" sz="2400" dirty="0">
                <a:latin typeface="Avenir Book" panose="02000503020000020003" pitchFamily="2" charset="0"/>
              </a:rPr>
              <a:t>Commander-in-Chief of the Army, Navy, and “the Militia of the several states [National Guard] when called into the . . . service of the United States”</a:t>
            </a:r>
          </a:p>
          <a:p>
            <a:pPr marL="342900" indent="-342900">
              <a:spcAft>
                <a:spcPts val="1000"/>
              </a:spcAft>
              <a:buFont typeface="Arial" panose="020B0604020202020204" pitchFamily="34" charset="0"/>
              <a:buChar char="•"/>
            </a:pPr>
            <a:r>
              <a:rPr lang="en-US" sz="2400" dirty="0">
                <a:latin typeface="Avenir Book" panose="02000503020000020003" pitchFamily="2" charset="0"/>
              </a:rPr>
              <a:t>Negotiate treaties with the ”advice and consent” of the Senate</a:t>
            </a:r>
          </a:p>
          <a:p>
            <a:pPr marL="342900" indent="-342900">
              <a:spcAft>
                <a:spcPts val="1000"/>
              </a:spcAft>
              <a:buFont typeface="Arial" panose="020B0604020202020204" pitchFamily="34" charset="0"/>
              <a:buChar char="•"/>
            </a:pPr>
            <a:r>
              <a:rPr lang="en-US" sz="2400" dirty="0">
                <a:latin typeface="Avenir Book" panose="02000503020000020003" pitchFamily="2" charset="0"/>
              </a:rPr>
              <a:t>Appoint diplomatic, judicial and other government officials, also with the “advice and consent” of the Senate</a:t>
            </a:r>
          </a:p>
          <a:p>
            <a:pPr marL="342900" indent="-342900">
              <a:spcAft>
                <a:spcPts val="1000"/>
              </a:spcAft>
              <a:buFont typeface="Arial" panose="020B0604020202020204" pitchFamily="34" charset="0"/>
              <a:buChar char="•"/>
            </a:pPr>
            <a:r>
              <a:rPr lang="en-US" sz="2400" dirty="0">
                <a:latin typeface="Avenir Book" panose="02000503020000020003" pitchFamily="2" charset="0"/>
              </a:rPr>
              <a:t>Require written opinions from the heads of the “executive departments”  </a:t>
            </a:r>
          </a:p>
          <a:p>
            <a:pPr marL="342900" indent="-342900">
              <a:spcAft>
                <a:spcPts val="1000"/>
              </a:spcAft>
              <a:buFont typeface="Arial" panose="020B0604020202020204" pitchFamily="34" charset="0"/>
              <a:buChar char="•"/>
            </a:pPr>
            <a:r>
              <a:rPr lang="en-US" sz="2400" dirty="0">
                <a:latin typeface="Avenir Book" panose="02000503020000020003" pitchFamily="2" charset="0"/>
              </a:rPr>
              <a:t>Grant reprieves and pardons for Federal crimes </a:t>
            </a:r>
          </a:p>
          <a:p>
            <a:pPr marL="342900" indent="-342900">
              <a:spcAft>
                <a:spcPts val="1000"/>
              </a:spcAft>
              <a:buFont typeface="Arial" panose="020B0604020202020204" pitchFamily="34" charset="0"/>
              <a:buChar char="•"/>
            </a:pPr>
            <a:r>
              <a:rPr lang="en-US" sz="2400" dirty="0">
                <a:latin typeface="Avenir Book" panose="02000503020000020003" pitchFamily="2" charset="0"/>
              </a:rPr>
              <a:t>From “time to time” inform Congress on the State of the Union along with recommendations for new laws</a:t>
            </a:r>
          </a:p>
          <a:p>
            <a:pPr marL="342900" indent="-342900">
              <a:spcAft>
                <a:spcPts val="1000"/>
              </a:spcAft>
              <a:buFont typeface="Arial" panose="020B0604020202020204" pitchFamily="34" charset="0"/>
              <a:buChar char="•"/>
            </a:pPr>
            <a:r>
              <a:rPr lang="en-US" sz="2400" dirty="0">
                <a:latin typeface="Avenir Book" panose="02000503020000020003" pitchFamily="2" charset="0"/>
              </a:rPr>
              <a:t>Convene both houses of Congress in a national emergency, as FDR’s 100 Days</a:t>
            </a:r>
          </a:p>
        </p:txBody>
      </p:sp>
    </p:spTree>
    <p:extLst>
      <p:ext uri="{BB962C8B-B14F-4D97-AF65-F5344CB8AC3E}">
        <p14:creationId xmlns:p14="http://schemas.microsoft.com/office/powerpoint/2010/main" val="30489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4E6BF-5B56-5753-C5FC-0ACA1F0DCBFB}"/>
              </a:ext>
            </a:extLst>
          </p:cNvPr>
          <p:cNvSpPr>
            <a:spLocks noGrp="1"/>
          </p:cNvSpPr>
          <p:nvPr>
            <p:ph type="title"/>
          </p:nvPr>
        </p:nvSpPr>
        <p:spPr>
          <a:xfrm>
            <a:off x="547796" y="-97276"/>
            <a:ext cx="4393857" cy="1624520"/>
          </a:xfrm>
        </p:spPr>
        <p:txBody>
          <a:bodyPr anchor="ctr">
            <a:normAutofit/>
          </a:bodyPr>
          <a:lstStyle/>
          <a:p>
            <a:r>
              <a:rPr lang="en-US" dirty="0"/>
              <a:t>Why So Vague?</a:t>
            </a:r>
          </a:p>
        </p:txBody>
      </p:sp>
      <p:sp>
        <p:nvSpPr>
          <p:cNvPr id="18" name="Content Placeholder 8">
            <a:extLst>
              <a:ext uri="{FF2B5EF4-FFF2-40B4-BE49-F238E27FC236}">
                <a16:creationId xmlns:a16="http://schemas.microsoft.com/office/drawing/2014/main" id="{E0117083-CAC3-7079-E251-41C0569EE515}"/>
              </a:ext>
            </a:extLst>
          </p:cNvPr>
          <p:cNvSpPr>
            <a:spLocks noGrp="1"/>
          </p:cNvSpPr>
          <p:nvPr>
            <p:ph idx="1"/>
          </p:nvPr>
        </p:nvSpPr>
        <p:spPr>
          <a:xfrm>
            <a:off x="567246" y="1070045"/>
            <a:ext cx="4646905" cy="486383"/>
          </a:xfrm>
        </p:spPr>
        <p:txBody>
          <a:bodyPr anchor="ctr">
            <a:normAutofit/>
          </a:bodyPr>
          <a:lstStyle/>
          <a:p>
            <a:pPr marL="0" indent="0">
              <a:buNone/>
            </a:pPr>
            <a:r>
              <a:rPr lang="en-US" sz="2400" b="1" dirty="0">
                <a:latin typeface="Avenir Black" panose="02000503020000020003" pitchFamily="2" charset="0"/>
              </a:rPr>
              <a:t>Hint</a:t>
            </a:r>
            <a:r>
              <a:rPr lang="en-US" sz="2000" dirty="0"/>
              <a:t>:</a:t>
            </a:r>
          </a:p>
        </p:txBody>
      </p:sp>
      <p:pic>
        <p:nvPicPr>
          <p:cNvPr id="5" name="Content Placeholder 4">
            <a:extLst>
              <a:ext uri="{FF2B5EF4-FFF2-40B4-BE49-F238E27FC236}">
                <a16:creationId xmlns:a16="http://schemas.microsoft.com/office/drawing/2014/main" id="{B2057286-4A0B-2BD1-8525-4F8B9842C91C}"/>
              </a:ext>
            </a:extLst>
          </p:cNvPr>
          <p:cNvPicPr>
            <a:picLocks noChangeAspect="1"/>
          </p:cNvPicPr>
          <p:nvPr/>
        </p:nvPicPr>
        <p:blipFill>
          <a:blip r:embed="rId3"/>
          <a:srcRect l="23472" r="26472"/>
          <a:stretch>
            <a:fillRect/>
          </a:stretch>
        </p:blipFill>
        <p:spPr>
          <a:xfrm>
            <a:off x="6060223" y="0"/>
            <a:ext cx="6102825" cy="6858000"/>
          </a:xfrm>
          <a:prstGeom prst="rect">
            <a:avLst/>
          </a:prstGeom>
        </p:spPr>
      </p:pic>
      <p:sp>
        <p:nvSpPr>
          <p:cNvPr id="6" name="Right Arrow 5">
            <a:extLst>
              <a:ext uri="{FF2B5EF4-FFF2-40B4-BE49-F238E27FC236}">
                <a16:creationId xmlns:a16="http://schemas.microsoft.com/office/drawing/2014/main" id="{D87293EB-0379-1623-55A7-4F6A2F24381C}"/>
              </a:ext>
            </a:extLst>
          </p:cNvPr>
          <p:cNvSpPr/>
          <p:nvPr/>
        </p:nvSpPr>
        <p:spPr>
          <a:xfrm>
            <a:off x="1613167" y="963036"/>
            <a:ext cx="4995158" cy="65175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42E8CF22-42A6-9B7D-DF76-AF9C48856F62}"/>
              </a:ext>
            </a:extLst>
          </p:cNvPr>
          <p:cNvSpPr>
            <a:spLocks noChangeArrowheads="1"/>
          </p:cNvSpPr>
          <p:nvPr/>
        </p:nvSpPr>
        <p:spPr bwMode="auto">
          <a:xfrm>
            <a:off x="564204" y="1667659"/>
            <a:ext cx="548639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rgbClr val="000000"/>
                </a:solidFill>
                <a:effectLst/>
                <a:latin typeface="Avenir Book" panose="02000503020000020003" pitchFamily="2" charset="0"/>
              </a:rPr>
              <a:t>Washington served as president of the Constitutional Convention. Having already declined an offer to become king and quelled the Newburgh mutiny – when frustrated officers urged him to seize power by force – he had proven his commitment to republican ideals. The Founding Fathers trusted him to define the presidency; Article II was written with </a:t>
            </a:r>
            <a:r>
              <a:rPr lang="en-US" altLang="en-US" sz="2400" dirty="0">
                <a:solidFill>
                  <a:srgbClr val="000000"/>
                </a:solidFill>
                <a:latin typeface="Avenir Book" panose="02000503020000020003" pitchFamily="2" charset="0"/>
              </a:rPr>
              <a:t>the </a:t>
            </a:r>
            <a:r>
              <a:rPr kumimoji="0" lang="en-US" altLang="en-US" sz="2400" u="none" strike="noStrike" cap="none" normalizeH="0" baseline="0" dirty="0">
                <a:ln>
                  <a:noFill/>
                </a:ln>
                <a:solidFill>
                  <a:srgbClr val="000000"/>
                </a:solidFill>
                <a:effectLst/>
                <a:latin typeface="Avenir Book" panose="02000503020000020003" pitchFamily="2" charset="0"/>
              </a:rPr>
              <a:t>statesman and leader in mind.</a:t>
            </a:r>
            <a:endParaRPr kumimoji="0" lang="en-US" altLang="en-US" sz="2400" u="none" strike="noStrike" cap="none" normalizeH="0" baseline="0" dirty="0">
              <a:ln>
                <a:noFill/>
              </a:ln>
              <a:solidFill>
                <a:schemeClr val="tx1"/>
              </a:solidFill>
              <a:effectLst/>
              <a:latin typeface="Avenir Book" panose="02000503020000020003" pitchFamily="2" charset="0"/>
            </a:endParaRPr>
          </a:p>
        </p:txBody>
      </p:sp>
    </p:spTree>
    <p:extLst>
      <p:ext uri="{BB962C8B-B14F-4D97-AF65-F5344CB8AC3E}">
        <p14:creationId xmlns:p14="http://schemas.microsoft.com/office/powerpoint/2010/main" val="90065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everal different types of law and justice&#10;&#10;AI-generated content may be incorrect.">
            <a:extLst>
              <a:ext uri="{FF2B5EF4-FFF2-40B4-BE49-F238E27FC236}">
                <a16:creationId xmlns:a16="http://schemas.microsoft.com/office/drawing/2014/main" id="{4B2A8CE7-5CDD-268F-FEA2-E8A9FC07B74F}"/>
              </a:ext>
            </a:extLst>
          </p:cNvPr>
          <p:cNvPicPr>
            <a:picLocks noGrp="1" noChangeAspect="1"/>
          </p:cNvPicPr>
          <p:nvPr>
            <p:ph idx="1"/>
          </p:nvPr>
        </p:nvPicPr>
        <p:blipFill>
          <a:blip r:embed="rId2"/>
          <a:stretch>
            <a:fillRect/>
          </a:stretch>
        </p:blipFill>
        <p:spPr>
          <a:xfrm>
            <a:off x="4058799" y="1401490"/>
            <a:ext cx="7861709" cy="4613069"/>
          </a:xfrm>
        </p:spPr>
      </p:pic>
      <p:sp>
        <p:nvSpPr>
          <p:cNvPr id="18" name="Title 1">
            <a:extLst>
              <a:ext uri="{FF2B5EF4-FFF2-40B4-BE49-F238E27FC236}">
                <a16:creationId xmlns:a16="http://schemas.microsoft.com/office/drawing/2014/main" id="{9A5BA738-7924-4A9E-AA79-9FB427F4C3B2}"/>
              </a:ext>
            </a:extLst>
          </p:cNvPr>
          <p:cNvSpPr txBox="1">
            <a:spLocks/>
          </p:cNvSpPr>
          <p:nvPr/>
        </p:nvSpPr>
        <p:spPr>
          <a:xfrm>
            <a:off x="3073942" y="345800"/>
            <a:ext cx="6061536" cy="885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1"/>
                </a:solidFill>
                <a:latin typeface="Avenir Black" panose="02000503020000020003" pitchFamily="2" charset="0"/>
                <a:ea typeface="+mj-ea"/>
                <a:cs typeface="+mj-cs"/>
              </a:defRPr>
            </a:lvl1pPr>
          </a:lstStyle>
          <a:p>
            <a:r>
              <a:rPr lang="en-US" sz="4400" dirty="0"/>
              <a:t>Compare 3 Branches </a:t>
            </a:r>
          </a:p>
        </p:txBody>
      </p:sp>
      <p:sp>
        <p:nvSpPr>
          <p:cNvPr id="20" name="TextBox 19">
            <a:extLst>
              <a:ext uri="{FF2B5EF4-FFF2-40B4-BE49-F238E27FC236}">
                <a16:creationId xmlns:a16="http://schemas.microsoft.com/office/drawing/2014/main" id="{0FEDF8B5-9A98-7D89-EADE-70E80D2760DD}"/>
              </a:ext>
            </a:extLst>
          </p:cNvPr>
          <p:cNvSpPr txBox="1"/>
          <p:nvPr/>
        </p:nvSpPr>
        <p:spPr>
          <a:xfrm>
            <a:off x="509797" y="1340436"/>
            <a:ext cx="3549002" cy="4154984"/>
          </a:xfrm>
          <a:prstGeom prst="rect">
            <a:avLst/>
          </a:prstGeom>
          <a:noFill/>
        </p:spPr>
        <p:txBody>
          <a:bodyPr wrap="square" rtlCol="0">
            <a:spAutoFit/>
          </a:bodyPr>
          <a:lstStyle/>
          <a:p>
            <a:r>
              <a:rPr lang="en-US" sz="2400" b="1" dirty="0">
                <a:latin typeface="Avenir Black" panose="02000503020000020003" pitchFamily="2" charset="0"/>
              </a:rPr>
              <a:t>Article II, Section 2 </a:t>
            </a:r>
          </a:p>
          <a:p>
            <a:r>
              <a:rPr lang="en-US" sz="2400" dirty="0">
                <a:latin typeface="Avenir Book" panose="02000503020000020003" pitchFamily="2" charset="0"/>
              </a:rPr>
              <a:t>of the Constitution lists 7 specific powers of the President compared to over 20 for Congress.</a:t>
            </a:r>
          </a:p>
          <a:p>
            <a:endParaRPr lang="en-US" sz="2400" dirty="0">
              <a:latin typeface="Avenir Book" panose="02000503020000020003" pitchFamily="2" charset="0"/>
            </a:endParaRPr>
          </a:p>
          <a:p>
            <a:r>
              <a:rPr lang="en-US" sz="2400" dirty="0">
                <a:latin typeface="Avenir Book" panose="02000503020000020003" pitchFamily="2" charset="0"/>
              </a:rPr>
              <a:t>Constitutional scholars believe the founders wanted Congress to be pre-eminent because </a:t>
            </a:r>
          </a:p>
          <a:p>
            <a:r>
              <a:rPr lang="en-US" sz="2400" dirty="0">
                <a:latin typeface="Avenir Book" panose="02000503020000020003" pitchFamily="2" charset="0"/>
              </a:rPr>
              <a:t>it’s discussed first</a:t>
            </a:r>
          </a:p>
        </p:txBody>
      </p:sp>
    </p:spTree>
    <p:extLst>
      <p:ext uri="{BB962C8B-B14F-4D97-AF65-F5344CB8AC3E}">
        <p14:creationId xmlns:p14="http://schemas.microsoft.com/office/powerpoint/2010/main" val="43030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705A-BA7D-DA38-6019-B9C6D54C770F}"/>
              </a:ext>
            </a:extLst>
          </p:cNvPr>
          <p:cNvSpPr>
            <a:spLocks noGrp="1"/>
          </p:cNvSpPr>
          <p:nvPr>
            <p:ph type="title"/>
          </p:nvPr>
        </p:nvSpPr>
        <p:spPr>
          <a:xfrm>
            <a:off x="2023533" y="365125"/>
            <a:ext cx="8271933" cy="1325563"/>
          </a:xfrm>
        </p:spPr>
        <p:txBody>
          <a:bodyPr/>
          <a:lstStyle/>
          <a:p>
            <a:r>
              <a:rPr lang="en-US" dirty="0"/>
              <a:t>Contradictions and Confusions</a:t>
            </a:r>
          </a:p>
        </p:txBody>
      </p:sp>
      <p:sp>
        <p:nvSpPr>
          <p:cNvPr id="3" name="Content Placeholder 2">
            <a:extLst>
              <a:ext uri="{FF2B5EF4-FFF2-40B4-BE49-F238E27FC236}">
                <a16:creationId xmlns:a16="http://schemas.microsoft.com/office/drawing/2014/main" id="{EFC2F219-539E-5E4A-0F3D-FCFE92F75821}"/>
              </a:ext>
            </a:extLst>
          </p:cNvPr>
          <p:cNvSpPr>
            <a:spLocks noGrp="1"/>
          </p:cNvSpPr>
          <p:nvPr>
            <p:ph idx="1"/>
          </p:nvPr>
        </p:nvSpPr>
        <p:spPr>
          <a:xfrm>
            <a:off x="779833" y="1494886"/>
            <a:ext cx="10679346" cy="4351338"/>
          </a:xfrm>
        </p:spPr>
        <p:txBody>
          <a:bodyPr>
            <a:normAutofit/>
          </a:bodyPr>
          <a:lstStyle/>
          <a:p>
            <a:pPr marL="0" indent="0">
              <a:buNone/>
            </a:pPr>
            <a:r>
              <a:rPr lang="en-US" sz="2400" b="1" dirty="0">
                <a:latin typeface="Avenir Black" panose="02000503020000020003" pitchFamily="2" charset="0"/>
              </a:rPr>
              <a:t>Some aspects of the relationship between Congress and the President were deliberately unclear to allow them to be worked out over time. </a:t>
            </a:r>
          </a:p>
          <a:p>
            <a:pPr marL="0" indent="0">
              <a:buNone/>
            </a:pPr>
            <a:endParaRPr lang="en-US" sz="2400" b="1" dirty="0">
              <a:latin typeface="Avenir Black" panose="02000503020000020003" pitchFamily="2" charset="0"/>
            </a:endParaRPr>
          </a:p>
          <a:p>
            <a:pPr marL="0" indent="0">
              <a:buNone/>
            </a:pPr>
            <a:r>
              <a:rPr lang="en-US" sz="2400" b="1" dirty="0">
                <a:latin typeface="Avenir Black" panose="02000503020000020003" pitchFamily="2" charset="0"/>
              </a:rPr>
              <a:t>Examples:</a:t>
            </a:r>
          </a:p>
          <a:p>
            <a:r>
              <a:rPr lang="en-US" altLang="en-US" sz="2400" dirty="0">
                <a:solidFill>
                  <a:srgbClr val="050505"/>
                </a:solidFill>
                <a:latin typeface="Avenir Book" panose="02000503020000020003" pitchFamily="2" charset="0"/>
              </a:rPr>
              <a:t>“The executive Power shall be vested in a President of the United States of America” (Article II, Section 1)</a:t>
            </a:r>
            <a:endParaRPr lang="en-US" sz="2400" dirty="0">
              <a:latin typeface="Avenir Book" panose="02000503020000020003" pitchFamily="2" charset="0"/>
            </a:endParaRPr>
          </a:p>
          <a:p>
            <a:r>
              <a:rPr lang="en-US" sz="2400" dirty="0">
                <a:latin typeface="Avenir Book" panose="02000503020000020003" pitchFamily="2" charset="0"/>
              </a:rPr>
              <a:t>Congress declares war; the President is Commander-in-Chief of the Army</a:t>
            </a:r>
          </a:p>
          <a:p>
            <a:r>
              <a:rPr lang="en-US" sz="2400" dirty="0">
                <a:latin typeface="Avenir Book" panose="02000503020000020003" pitchFamily="2" charset="0"/>
              </a:rPr>
              <a:t>Congress approves appointees, but nothing in the Constitution says it must approve when officials are fired</a:t>
            </a:r>
          </a:p>
          <a:p>
            <a:r>
              <a:rPr lang="en-US" sz="2400" dirty="0">
                <a:latin typeface="Avenir Book" panose="02000503020000020003" pitchFamily="2" charset="0"/>
              </a:rPr>
              <a:t>Congress appropriates money, but must the President spend it all?</a:t>
            </a:r>
          </a:p>
          <a:p>
            <a:pPr marL="0" indent="0">
              <a:buNone/>
            </a:pPr>
            <a:endParaRPr lang="en-US" sz="2400" dirty="0">
              <a:latin typeface="Avenir Book" panose="02000503020000020003" pitchFamily="2" charset="0"/>
            </a:endParaRPr>
          </a:p>
        </p:txBody>
      </p:sp>
    </p:spTree>
    <p:extLst>
      <p:ext uri="{BB962C8B-B14F-4D97-AF65-F5344CB8AC3E}">
        <p14:creationId xmlns:p14="http://schemas.microsoft.com/office/powerpoint/2010/main" val="170873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17107</TotalTime>
  <Words>1453</Words>
  <Application>Microsoft Office PowerPoint</Application>
  <PresentationFormat>Widescreen</PresentationFormat>
  <Paragraphs>95</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Avenir</vt:lpstr>
      <vt:lpstr>Avenir Black</vt:lpstr>
      <vt:lpstr>Avenir Book</vt:lpstr>
      <vt:lpstr>Avenir Medium</vt:lpstr>
      <vt:lpstr>Source Sans Pro</vt:lpstr>
      <vt:lpstr>Office Theme</vt:lpstr>
      <vt:lpstr>Can He Do This?</vt:lpstr>
      <vt:lpstr>The Constitution Article II: The Presidency</vt:lpstr>
      <vt:lpstr>Trivia Question (Just for Fun)</vt:lpstr>
      <vt:lpstr>PowerPoint Presentation</vt:lpstr>
      <vt:lpstr>PowerPoint Presentation</vt:lpstr>
      <vt:lpstr>The President’s Powers</vt:lpstr>
      <vt:lpstr>Why So Vague?</vt:lpstr>
      <vt:lpstr>PowerPoint Presentation</vt:lpstr>
      <vt:lpstr>Contradictions and Confusions</vt:lpstr>
      <vt:lpstr>A 200-Year Tug of War </vt:lpstr>
      <vt:lpstr>A Low Point in Presidential Power</vt:lpstr>
      <vt:lpstr>PowerPoint Presentation</vt:lpstr>
      <vt:lpstr>Why Now?  The Unitary Executive Theory</vt:lpstr>
      <vt:lpstr>Checks and balances</vt:lpstr>
      <vt:lpstr>PowerPoint Presentation</vt:lpstr>
      <vt:lpstr>. . . To Work . . .  </vt:lpstr>
      <vt:lpstr>How does this relate to the shutdown?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Goodman</dc:creator>
  <cp:lastModifiedBy>Robin Will</cp:lastModifiedBy>
  <cp:revision>10</cp:revision>
  <dcterms:created xsi:type="dcterms:W3CDTF">2025-10-13T18:47:52Z</dcterms:created>
  <dcterms:modified xsi:type="dcterms:W3CDTF">2025-10-30T14:57:49Z</dcterms:modified>
</cp:coreProperties>
</file>