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8"/>
  </p:notesMasterIdLst>
  <p:handoutMasterIdLst>
    <p:handoutMasterId r:id="rId49"/>
  </p:handoutMasterIdLst>
  <p:sldIdLst>
    <p:sldId id="334" r:id="rId2"/>
    <p:sldId id="357" r:id="rId3"/>
    <p:sldId id="256" r:id="rId4"/>
    <p:sldId id="359" r:id="rId5"/>
    <p:sldId id="321" r:id="rId6"/>
    <p:sldId id="324" r:id="rId7"/>
    <p:sldId id="389" r:id="rId8"/>
    <p:sldId id="385" r:id="rId9"/>
    <p:sldId id="386" r:id="rId10"/>
    <p:sldId id="387" r:id="rId11"/>
    <p:sldId id="388" r:id="rId12"/>
    <p:sldId id="360" r:id="rId13"/>
    <p:sldId id="374" r:id="rId14"/>
    <p:sldId id="376" r:id="rId15"/>
    <p:sldId id="372" r:id="rId16"/>
    <p:sldId id="377" r:id="rId17"/>
    <p:sldId id="333" r:id="rId18"/>
    <p:sldId id="379" r:id="rId19"/>
    <p:sldId id="380" r:id="rId20"/>
    <p:sldId id="381" r:id="rId21"/>
    <p:sldId id="382" r:id="rId22"/>
    <p:sldId id="383" r:id="rId23"/>
    <p:sldId id="340" r:id="rId24"/>
    <p:sldId id="330" r:id="rId25"/>
    <p:sldId id="341" r:id="rId26"/>
    <p:sldId id="370" r:id="rId27"/>
    <p:sldId id="344" r:id="rId28"/>
    <p:sldId id="384" r:id="rId29"/>
    <p:sldId id="355" r:id="rId30"/>
    <p:sldId id="371" r:id="rId31"/>
    <p:sldId id="391" r:id="rId32"/>
    <p:sldId id="257" r:id="rId33"/>
    <p:sldId id="259" r:id="rId34"/>
    <p:sldId id="265" r:id="rId35"/>
    <p:sldId id="264" r:id="rId36"/>
    <p:sldId id="260" r:id="rId37"/>
    <p:sldId id="258" r:id="rId38"/>
    <p:sldId id="261" r:id="rId39"/>
    <p:sldId id="262" r:id="rId40"/>
    <p:sldId id="263" r:id="rId41"/>
    <p:sldId id="266" r:id="rId42"/>
    <p:sldId id="267" r:id="rId43"/>
    <p:sldId id="268" r:id="rId44"/>
    <p:sldId id="269" r:id="rId45"/>
    <p:sldId id="356" r:id="rId46"/>
    <p:sldId id="311" r:id="rId4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A619DD-7FE5-42F9-8EB6-4BA62F3CB633}">
          <p14:sldIdLst>
            <p14:sldId id="334"/>
            <p14:sldId id="357"/>
            <p14:sldId id="256"/>
            <p14:sldId id="359"/>
            <p14:sldId id="321"/>
            <p14:sldId id="324"/>
            <p14:sldId id="389"/>
            <p14:sldId id="385"/>
            <p14:sldId id="386"/>
            <p14:sldId id="387"/>
            <p14:sldId id="388"/>
            <p14:sldId id="360"/>
            <p14:sldId id="374"/>
            <p14:sldId id="376"/>
            <p14:sldId id="372"/>
            <p14:sldId id="377"/>
            <p14:sldId id="333"/>
            <p14:sldId id="379"/>
            <p14:sldId id="380"/>
            <p14:sldId id="381"/>
            <p14:sldId id="382"/>
            <p14:sldId id="383"/>
            <p14:sldId id="340"/>
            <p14:sldId id="330"/>
            <p14:sldId id="341"/>
            <p14:sldId id="370"/>
            <p14:sldId id="344"/>
            <p14:sldId id="384"/>
            <p14:sldId id="355"/>
          </p14:sldIdLst>
        </p14:section>
        <p14:section name="Trauma-Informed Practice" id="{F89BAE43-469D-44B0-A736-4F33ECFC98D0}">
          <p14:sldIdLst>
            <p14:sldId id="371"/>
            <p14:sldId id="391"/>
            <p14:sldId id="257"/>
            <p14:sldId id="259"/>
            <p14:sldId id="265"/>
            <p14:sldId id="264"/>
            <p14:sldId id="260"/>
            <p14:sldId id="258"/>
            <p14:sldId id="261"/>
            <p14:sldId id="262"/>
            <p14:sldId id="263"/>
            <p14:sldId id="266"/>
            <p14:sldId id="267"/>
            <p14:sldId id="268"/>
            <p14:sldId id="269"/>
            <p14:sldId id="356"/>
            <p14:sldId id="31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8" autoAdjust="0"/>
    <p:restoredTop sz="80080" autoAdjust="0"/>
  </p:normalViewPr>
  <p:slideViewPr>
    <p:cSldViewPr>
      <p:cViewPr varScale="1">
        <p:scale>
          <a:sx n="66" d="100"/>
          <a:sy n="66" d="100"/>
        </p:scale>
        <p:origin x="1363"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6" Type="http://schemas.openxmlformats.org/officeDocument/2006/relationships/image" Target="../media/image23.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6" Type="http://schemas.openxmlformats.org/officeDocument/2006/relationships/image" Target="../media/image23.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89DEE-D112-45DE-B560-7388E1ECA5F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847974D-D987-48D5-8FD7-DA240ED1077D}">
      <dgm:prSet phldrT="[Text]"/>
      <dgm:spPr/>
      <dgm:t>
        <a:bodyPr/>
        <a:lstStyle/>
        <a:p>
          <a:pPr>
            <a:lnSpc>
              <a:spcPct val="100000"/>
            </a:lnSpc>
          </a:pPr>
          <a:r>
            <a:rPr lang="en-US">
              <a:latin typeface="Arial Rounded MT Bold" panose="020F0704030504030204" pitchFamily="34" charset="0"/>
            </a:rPr>
            <a:t>Review  and manage reports of alleged policy violations</a:t>
          </a:r>
          <a:endParaRPr lang="en-US"/>
        </a:p>
      </dgm:t>
    </dgm:pt>
    <dgm:pt modelId="{2082E160-9C33-48BC-814E-558A95BACA6C}" type="parTrans" cxnId="{7F38522B-F65F-41ED-B535-2C52C779623F}">
      <dgm:prSet/>
      <dgm:spPr/>
      <dgm:t>
        <a:bodyPr/>
        <a:lstStyle/>
        <a:p>
          <a:endParaRPr lang="en-US"/>
        </a:p>
      </dgm:t>
    </dgm:pt>
    <dgm:pt modelId="{9A5A4AD6-7332-4AD6-BC21-06A34EF8436A}" type="sibTrans" cxnId="{7F38522B-F65F-41ED-B535-2C52C779623F}">
      <dgm:prSet/>
      <dgm:spPr/>
      <dgm:t>
        <a:bodyPr/>
        <a:lstStyle/>
        <a:p>
          <a:endParaRPr lang="en-US"/>
        </a:p>
      </dgm:t>
    </dgm:pt>
    <dgm:pt modelId="{C747690B-6A7F-41DF-87F3-CB4A9BE47FCA}">
      <dgm:prSet/>
      <dgm:spPr/>
      <dgm:t>
        <a:bodyPr/>
        <a:lstStyle/>
        <a:p>
          <a:pPr>
            <a:lnSpc>
              <a:spcPct val="100000"/>
            </a:lnSpc>
          </a:pPr>
          <a:r>
            <a:rPr lang="en-US">
              <a:latin typeface="Arial Rounded MT Bold" panose="020F0704030504030204" pitchFamily="34" charset="0"/>
            </a:rPr>
            <a:t>Determine appropriate follow-up action to incidents</a:t>
          </a:r>
        </a:p>
      </dgm:t>
    </dgm:pt>
    <dgm:pt modelId="{D6278BE9-9FCE-4BCA-B34C-A7EA5C77BC88}" type="parTrans" cxnId="{EBD4CB2E-8C72-4A13-B159-71B8BBD3F14B}">
      <dgm:prSet/>
      <dgm:spPr/>
      <dgm:t>
        <a:bodyPr/>
        <a:lstStyle/>
        <a:p>
          <a:endParaRPr lang="en-US"/>
        </a:p>
      </dgm:t>
    </dgm:pt>
    <dgm:pt modelId="{0648465A-ADE2-47D2-BC7A-B1EEBB1735C2}" type="sibTrans" cxnId="{EBD4CB2E-8C72-4A13-B159-71B8BBD3F14B}">
      <dgm:prSet/>
      <dgm:spPr/>
      <dgm:t>
        <a:bodyPr/>
        <a:lstStyle/>
        <a:p>
          <a:endParaRPr lang="en-US"/>
        </a:p>
      </dgm:t>
    </dgm:pt>
    <dgm:pt modelId="{A6A40A43-2A8B-4937-9556-7F5C7C49E162}">
      <dgm:prSet/>
      <dgm:spPr/>
      <dgm:t>
        <a:bodyPr/>
        <a:lstStyle/>
        <a:p>
          <a:pPr>
            <a:lnSpc>
              <a:spcPct val="100000"/>
            </a:lnSpc>
          </a:pPr>
          <a:r>
            <a:rPr lang="en-US">
              <a:latin typeface="Arial Rounded MT Bold" panose="020F0704030504030204" pitchFamily="34" charset="0"/>
            </a:rPr>
            <a:t>Counsel students about their rights in the process</a:t>
          </a:r>
        </a:p>
      </dgm:t>
    </dgm:pt>
    <dgm:pt modelId="{BA4E3643-3F47-4D5D-9335-A11F78A52231}" type="parTrans" cxnId="{B1130A60-04AA-49F6-8F6B-A7BE36C45A40}">
      <dgm:prSet/>
      <dgm:spPr/>
      <dgm:t>
        <a:bodyPr/>
        <a:lstStyle/>
        <a:p>
          <a:endParaRPr lang="en-US"/>
        </a:p>
      </dgm:t>
    </dgm:pt>
    <dgm:pt modelId="{EAAD814C-70B4-40C8-8922-B0B7E1B8753B}" type="sibTrans" cxnId="{B1130A60-04AA-49F6-8F6B-A7BE36C45A40}">
      <dgm:prSet/>
      <dgm:spPr/>
      <dgm:t>
        <a:bodyPr/>
        <a:lstStyle/>
        <a:p>
          <a:endParaRPr lang="en-US"/>
        </a:p>
      </dgm:t>
    </dgm:pt>
    <dgm:pt modelId="{43403B9B-CD47-4F90-BCED-1B25C1D0F579}">
      <dgm:prSet/>
      <dgm:spPr/>
      <dgm:t>
        <a:bodyPr/>
        <a:lstStyle/>
        <a:p>
          <a:pPr>
            <a:lnSpc>
              <a:spcPct val="100000"/>
            </a:lnSpc>
          </a:pPr>
          <a:r>
            <a:rPr lang="en-US">
              <a:latin typeface="Arial Rounded MT Bold" panose="020F0704030504030204" pitchFamily="34" charset="0"/>
            </a:rPr>
            <a:t>Policy review and consistent enforcement of Code</a:t>
          </a:r>
        </a:p>
      </dgm:t>
    </dgm:pt>
    <dgm:pt modelId="{B3479DD5-94EC-4235-B853-20E6E9E10562}" type="parTrans" cxnId="{0F4CFDE9-39F8-4FAA-9899-F4594DA91B8B}">
      <dgm:prSet/>
      <dgm:spPr/>
      <dgm:t>
        <a:bodyPr/>
        <a:lstStyle/>
        <a:p>
          <a:endParaRPr lang="en-US"/>
        </a:p>
      </dgm:t>
    </dgm:pt>
    <dgm:pt modelId="{7AED9990-8776-430B-9908-46FBBA24549C}" type="sibTrans" cxnId="{0F4CFDE9-39F8-4FAA-9899-F4594DA91B8B}">
      <dgm:prSet/>
      <dgm:spPr/>
      <dgm:t>
        <a:bodyPr/>
        <a:lstStyle/>
        <a:p>
          <a:endParaRPr lang="en-US"/>
        </a:p>
      </dgm:t>
    </dgm:pt>
    <dgm:pt modelId="{9A485F94-5905-4C3C-86DC-EEAB7160A00C}">
      <dgm:prSet/>
      <dgm:spPr/>
      <dgm:t>
        <a:bodyPr/>
        <a:lstStyle/>
        <a:p>
          <a:pPr>
            <a:lnSpc>
              <a:spcPct val="100000"/>
            </a:lnSpc>
          </a:pPr>
          <a:r>
            <a:rPr lang="en-US">
              <a:latin typeface="Arial Rounded MT Bold" panose="020F0704030504030204" pitchFamily="34" charset="0"/>
            </a:rPr>
            <a:t>Trainings/Presentations about College policies </a:t>
          </a:r>
        </a:p>
      </dgm:t>
    </dgm:pt>
    <dgm:pt modelId="{96686A21-8CE4-4ED9-A8F5-59414FA93D88}" type="parTrans" cxnId="{99D34186-1D09-4998-B9B9-9E24D3EB9855}">
      <dgm:prSet/>
      <dgm:spPr/>
      <dgm:t>
        <a:bodyPr/>
        <a:lstStyle/>
        <a:p>
          <a:endParaRPr lang="en-US"/>
        </a:p>
      </dgm:t>
    </dgm:pt>
    <dgm:pt modelId="{4565F8F9-4BFE-4B3B-BD1B-B0E1175EFAB0}" type="sibTrans" cxnId="{99D34186-1D09-4998-B9B9-9E24D3EB9855}">
      <dgm:prSet/>
      <dgm:spPr/>
      <dgm:t>
        <a:bodyPr/>
        <a:lstStyle/>
        <a:p>
          <a:endParaRPr lang="en-US"/>
        </a:p>
      </dgm:t>
    </dgm:pt>
    <dgm:pt modelId="{B3D966C4-46BB-4EAF-8032-0A7FA79C96B2}">
      <dgm:prSet/>
      <dgm:spPr/>
      <dgm:t>
        <a:bodyPr/>
        <a:lstStyle/>
        <a:p>
          <a:pPr>
            <a:lnSpc>
              <a:spcPct val="100000"/>
            </a:lnSpc>
          </a:pPr>
          <a:r>
            <a:rPr lang="en-US">
              <a:latin typeface="Arial Rounded MT Bold" panose="020F0704030504030204" pitchFamily="34" charset="0"/>
            </a:rPr>
            <a:t>Oversee Academic Integrity process</a:t>
          </a:r>
        </a:p>
      </dgm:t>
    </dgm:pt>
    <dgm:pt modelId="{5FD20953-F4EE-4E66-A55F-62DA248F5AC2}" type="parTrans" cxnId="{49FE4015-71D7-448C-9225-B4493FB9BA9F}">
      <dgm:prSet/>
      <dgm:spPr/>
      <dgm:t>
        <a:bodyPr/>
        <a:lstStyle/>
        <a:p>
          <a:endParaRPr lang="en-US"/>
        </a:p>
      </dgm:t>
    </dgm:pt>
    <dgm:pt modelId="{F16C2882-A64E-4A17-AE4C-E4356BEC1579}" type="sibTrans" cxnId="{49FE4015-71D7-448C-9225-B4493FB9BA9F}">
      <dgm:prSet/>
      <dgm:spPr/>
      <dgm:t>
        <a:bodyPr/>
        <a:lstStyle/>
        <a:p>
          <a:endParaRPr lang="en-US"/>
        </a:p>
      </dgm:t>
    </dgm:pt>
    <dgm:pt modelId="{A68FF720-6C90-495F-8FD7-5DABF8828C0D}">
      <dgm:prSet/>
      <dgm:spPr/>
      <dgm:t>
        <a:bodyPr/>
        <a:lstStyle/>
        <a:p>
          <a:pPr>
            <a:lnSpc>
              <a:spcPct val="100000"/>
            </a:lnSpc>
          </a:pPr>
          <a:r>
            <a:rPr lang="en-US" dirty="0">
              <a:latin typeface="Arial Rounded MT Bold" panose="020F0704030504030204" pitchFamily="34" charset="0"/>
            </a:rPr>
            <a:t>Ensure sanction compliance </a:t>
          </a:r>
        </a:p>
      </dgm:t>
    </dgm:pt>
    <dgm:pt modelId="{BC8231A7-365A-4225-811B-CF21576250A1}" type="parTrans" cxnId="{38099F00-0C3D-4544-8AC5-FDFC242A693C}">
      <dgm:prSet/>
      <dgm:spPr/>
      <dgm:t>
        <a:bodyPr/>
        <a:lstStyle/>
        <a:p>
          <a:endParaRPr lang="en-US"/>
        </a:p>
      </dgm:t>
    </dgm:pt>
    <dgm:pt modelId="{C06903F3-4F2D-4BDB-84AE-15832229F572}" type="sibTrans" cxnId="{38099F00-0C3D-4544-8AC5-FDFC242A693C}">
      <dgm:prSet/>
      <dgm:spPr/>
      <dgm:t>
        <a:bodyPr/>
        <a:lstStyle/>
        <a:p>
          <a:endParaRPr lang="en-US"/>
        </a:p>
      </dgm:t>
    </dgm:pt>
    <dgm:pt modelId="{280BED9D-767C-4A04-85DC-2FC18A25704B}">
      <dgm:prSet/>
      <dgm:spPr/>
      <dgm:t>
        <a:bodyPr/>
        <a:lstStyle/>
        <a:p>
          <a:pPr>
            <a:lnSpc>
              <a:spcPct val="100000"/>
            </a:lnSpc>
          </a:pPr>
          <a:r>
            <a:rPr lang="en-US">
              <a:latin typeface="Arial Rounded MT Bold" panose="020F0704030504030204" pitchFamily="34" charset="0"/>
            </a:rPr>
            <a:t>Background checks</a:t>
          </a:r>
        </a:p>
      </dgm:t>
    </dgm:pt>
    <dgm:pt modelId="{25383B52-3B81-4BB9-92B0-1884156811E8}" type="parTrans" cxnId="{8E98BE79-C94B-4D66-AB84-38A2A57A82E3}">
      <dgm:prSet/>
      <dgm:spPr/>
      <dgm:t>
        <a:bodyPr/>
        <a:lstStyle/>
        <a:p>
          <a:endParaRPr lang="en-US"/>
        </a:p>
      </dgm:t>
    </dgm:pt>
    <dgm:pt modelId="{FD1285D6-DF2D-4B23-B079-F307C2579EE5}" type="sibTrans" cxnId="{8E98BE79-C94B-4D66-AB84-38A2A57A82E3}">
      <dgm:prSet/>
      <dgm:spPr/>
      <dgm:t>
        <a:bodyPr/>
        <a:lstStyle/>
        <a:p>
          <a:endParaRPr lang="en-US"/>
        </a:p>
      </dgm:t>
    </dgm:pt>
    <dgm:pt modelId="{7B0D550E-B143-408C-9928-C7062660E691}" type="pres">
      <dgm:prSet presAssocID="{6DE89DEE-D112-45DE-B560-7388E1ECA5F3}" presName="root" presStyleCnt="0">
        <dgm:presLayoutVars>
          <dgm:dir/>
          <dgm:resizeHandles val="exact"/>
        </dgm:presLayoutVars>
      </dgm:prSet>
      <dgm:spPr/>
    </dgm:pt>
    <dgm:pt modelId="{2BB9E487-20C3-413F-B462-34FCC982185D}" type="pres">
      <dgm:prSet presAssocID="{F847974D-D987-48D5-8FD7-DA240ED1077D}" presName="compNode" presStyleCnt="0"/>
      <dgm:spPr/>
    </dgm:pt>
    <dgm:pt modelId="{C4AEB27A-E99D-42C0-AE77-775358458497}" type="pres">
      <dgm:prSet presAssocID="{F847974D-D987-48D5-8FD7-DA240ED1077D}" presName="bgRect" presStyleLbl="bgShp" presStyleIdx="0" presStyleCnt="8"/>
      <dgm:spPr/>
    </dgm:pt>
    <dgm:pt modelId="{57352DE6-9626-458E-904C-B4EA484AE985}" type="pres">
      <dgm:prSet presAssocID="{F847974D-D987-48D5-8FD7-DA240ED1077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port Add"/>
        </a:ext>
      </dgm:extLst>
    </dgm:pt>
    <dgm:pt modelId="{BF192643-ACB6-438B-8044-4C8A06FF78EB}" type="pres">
      <dgm:prSet presAssocID="{F847974D-D987-48D5-8FD7-DA240ED1077D}" presName="spaceRect" presStyleCnt="0"/>
      <dgm:spPr/>
    </dgm:pt>
    <dgm:pt modelId="{EF00C5A6-2458-4F8B-81D4-A4FADB8D5434}" type="pres">
      <dgm:prSet presAssocID="{F847974D-D987-48D5-8FD7-DA240ED1077D}" presName="parTx" presStyleLbl="revTx" presStyleIdx="0" presStyleCnt="8">
        <dgm:presLayoutVars>
          <dgm:chMax val="0"/>
          <dgm:chPref val="0"/>
        </dgm:presLayoutVars>
      </dgm:prSet>
      <dgm:spPr/>
    </dgm:pt>
    <dgm:pt modelId="{EEEB0416-D2A7-44D9-963C-FA688D57A8BB}" type="pres">
      <dgm:prSet presAssocID="{9A5A4AD6-7332-4AD6-BC21-06A34EF8436A}" presName="sibTrans" presStyleCnt="0"/>
      <dgm:spPr/>
    </dgm:pt>
    <dgm:pt modelId="{C249E5D6-3095-43C5-BEB6-75F463B87E3F}" type="pres">
      <dgm:prSet presAssocID="{C747690B-6A7F-41DF-87F3-CB4A9BE47FCA}" presName="compNode" presStyleCnt="0"/>
      <dgm:spPr/>
    </dgm:pt>
    <dgm:pt modelId="{AF87CC2E-1674-4A71-98FD-B4D3EF5B361E}" type="pres">
      <dgm:prSet presAssocID="{C747690B-6A7F-41DF-87F3-CB4A9BE47FCA}" presName="bgRect" presStyleLbl="bgShp" presStyleIdx="1" presStyleCnt="8"/>
      <dgm:spPr/>
    </dgm:pt>
    <dgm:pt modelId="{115C863B-744B-41E7-8357-86E2981493A9}" type="pres">
      <dgm:prSet presAssocID="{C747690B-6A7F-41DF-87F3-CB4A9BE47FCA}"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 Item Bug"/>
        </a:ext>
      </dgm:extLst>
    </dgm:pt>
    <dgm:pt modelId="{63B3DDF1-C630-4902-85B0-0A2EE7991208}" type="pres">
      <dgm:prSet presAssocID="{C747690B-6A7F-41DF-87F3-CB4A9BE47FCA}" presName="spaceRect" presStyleCnt="0"/>
      <dgm:spPr/>
    </dgm:pt>
    <dgm:pt modelId="{E1752CE3-B76F-4444-9E0A-115ECE7B75EF}" type="pres">
      <dgm:prSet presAssocID="{C747690B-6A7F-41DF-87F3-CB4A9BE47FCA}" presName="parTx" presStyleLbl="revTx" presStyleIdx="1" presStyleCnt="8">
        <dgm:presLayoutVars>
          <dgm:chMax val="0"/>
          <dgm:chPref val="0"/>
        </dgm:presLayoutVars>
      </dgm:prSet>
      <dgm:spPr/>
    </dgm:pt>
    <dgm:pt modelId="{CBEAE6E8-0D54-4FA3-BCD2-1979944651B6}" type="pres">
      <dgm:prSet presAssocID="{0648465A-ADE2-47D2-BC7A-B1EEBB1735C2}" presName="sibTrans" presStyleCnt="0"/>
      <dgm:spPr/>
    </dgm:pt>
    <dgm:pt modelId="{69D3D9F0-1D50-4C98-A3D0-84719C44D9AC}" type="pres">
      <dgm:prSet presAssocID="{A6A40A43-2A8B-4937-9556-7F5C7C49E162}" presName="compNode" presStyleCnt="0"/>
      <dgm:spPr/>
    </dgm:pt>
    <dgm:pt modelId="{38D52271-4DBF-4BCE-87CA-8FDE73D5793E}" type="pres">
      <dgm:prSet presAssocID="{A6A40A43-2A8B-4937-9556-7F5C7C49E162}" presName="bgRect" presStyleLbl="bgShp" presStyleIdx="2" presStyleCnt="8"/>
      <dgm:spPr/>
    </dgm:pt>
    <dgm:pt modelId="{70FCEC1B-9831-4856-973C-49375E2D1201}" type="pres">
      <dgm:prSet presAssocID="{A6A40A43-2A8B-4937-9556-7F5C7C49E162}"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
        </a:ext>
      </dgm:extLst>
    </dgm:pt>
    <dgm:pt modelId="{197CCA20-7E74-4C59-AFB6-D5EFBF9A5EF2}" type="pres">
      <dgm:prSet presAssocID="{A6A40A43-2A8B-4937-9556-7F5C7C49E162}" presName="spaceRect" presStyleCnt="0"/>
      <dgm:spPr/>
    </dgm:pt>
    <dgm:pt modelId="{714B8232-9041-43FD-8885-08BDE125C018}" type="pres">
      <dgm:prSet presAssocID="{A6A40A43-2A8B-4937-9556-7F5C7C49E162}" presName="parTx" presStyleLbl="revTx" presStyleIdx="2" presStyleCnt="8">
        <dgm:presLayoutVars>
          <dgm:chMax val="0"/>
          <dgm:chPref val="0"/>
        </dgm:presLayoutVars>
      </dgm:prSet>
      <dgm:spPr/>
    </dgm:pt>
    <dgm:pt modelId="{B97EE52D-DCAA-4FBF-A25C-53F0CF1860C0}" type="pres">
      <dgm:prSet presAssocID="{EAAD814C-70B4-40C8-8922-B0B7E1B8753B}" presName="sibTrans" presStyleCnt="0"/>
      <dgm:spPr/>
    </dgm:pt>
    <dgm:pt modelId="{0F09F82B-FF70-4687-8080-227DB581E473}" type="pres">
      <dgm:prSet presAssocID="{43403B9B-CD47-4F90-BCED-1B25C1D0F579}" presName="compNode" presStyleCnt="0"/>
      <dgm:spPr/>
    </dgm:pt>
    <dgm:pt modelId="{1518B446-F801-40FF-8F5F-94D228B384E1}" type="pres">
      <dgm:prSet presAssocID="{43403B9B-CD47-4F90-BCED-1B25C1D0F579}" presName="bgRect" presStyleLbl="bgShp" presStyleIdx="3" presStyleCnt="8"/>
      <dgm:spPr/>
    </dgm:pt>
    <dgm:pt modelId="{107770C8-4508-4E91-AAA6-40D50477E40C}" type="pres">
      <dgm:prSet presAssocID="{43403B9B-CD47-4F90-BCED-1B25C1D0F579}"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Secure"/>
        </a:ext>
      </dgm:extLst>
    </dgm:pt>
    <dgm:pt modelId="{A9750184-1869-4C2E-949C-435E4BD3D42C}" type="pres">
      <dgm:prSet presAssocID="{43403B9B-CD47-4F90-BCED-1B25C1D0F579}" presName="spaceRect" presStyleCnt="0"/>
      <dgm:spPr/>
    </dgm:pt>
    <dgm:pt modelId="{93DE568A-50D8-4703-B505-9CFECC107833}" type="pres">
      <dgm:prSet presAssocID="{43403B9B-CD47-4F90-BCED-1B25C1D0F579}" presName="parTx" presStyleLbl="revTx" presStyleIdx="3" presStyleCnt="8">
        <dgm:presLayoutVars>
          <dgm:chMax val="0"/>
          <dgm:chPref val="0"/>
        </dgm:presLayoutVars>
      </dgm:prSet>
      <dgm:spPr/>
    </dgm:pt>
    <dgm:pt modelId="{8A273B73-0D40-4305-B6BC-54FDD3796A33}" type="pres">
      <dgm:prSet presAssocID="{7AED9990-8776-430B-9908-46FBBA24549C}" presName="sibTrans" presStyleCnt="0"/>
      <dgm:spPr/>
    </dgm:pt>
    <dgm:pt modelId="{9B648442-6B45-4431-9ED0-96FD9A5D7113}" type="pres">
      <dgm:prSet presAssocID="{9A485F94-5905-4C3C-86DC-EEAB7160A00C}" presName="compNode" presStyleCnt="0"/>
      <dgm:spPr/>
    </dgm:pt>
    <dgm:pt modelId="{316F43C3-A54A-44FD-92E2-327CA1203A46}" type="pres">
      <dgm:prSet presAssocID="{9A485F94-5905-4C3C-86DC-EEAB7160A00C}" presName="bgRect" presStyleLbl="bgShp" presStyleIdx="4" presStyleCnt="8"/>
      <dgm:spPr/>
    </dgm:pt>
    <dgm:pt modelId="{2C037FC7-1AE3-488F-9212-DBE64F249535}" type="pres">
      <dgm:prSet presAssocID="{9A485F94-5905-4C3C-86DC-EEAB7160A00C}"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ducation"/>
        </a:ext>
      </dgm:extLst>
    </dgm:pt>
    <dgm:pt modelId="{F27E9F97-7D03-4124-AAD9-DEFA2D90A20F}" type="pres">
      <dgm:prSet presAssocID="{9A485F94-5905-4C3C-86DC-EEAB7160A00C}" presName="spaceRect" presStyleCnt="0"/>
      <dgm:spPr/>
    </dgm:pt>
    <dgm:pt modelId="{6E7DEA2C-3BCB-4DF6-AAFC-19DC94EB67E1}" type="pres">
      <dgm:prSet presAssocID="{9A485F94-5905-4C3C-86DC-EEAB7160A00C}" presName="parTx" presStyleLbl="revTx" presStyleIdx="4" presStyleCnt="8">
        <dgm:presLayoutVars>
          <dgm:chMax val="0"/>
          <dgm:chPref val="0"/>
        </dgm:presLayoutVars>
      </dgm:prSet>
      <dgm:spPr/>
    </dgm:pt>
    <dgm:pt modelId="{8BF5054E-6870-4D24-89B3-B9DD5F325E85}" type="pres">
      <dgm:prSet presAssocID="{4565F8F9-4BFE-4B3B-BD1B-B0E1175EFAB0}" presName="sibTrans" presStyleCnt="0"/>
      <dgm:spPr/>
    </dgm:pt>
    <dgm:pt modelId="{AD74352E-EA57-4D2C-B319-F31947CDB607}" type="pres">
      <dgm:prSet presAssocID="{B3D966C4-46BB-4EAF-8032-0A7FA79C96B2}" presName="compNode" presStyleCnt="0"/>
      <dgm:spPr/>
    </dgm:pt>
    <dgm:pt modelId="{A38A1043-4A85-4CA4-B115-579B0F67B4A5}" type="pres">
      <dgm:prSet presAssocID="{B3D966C4-46BB-4EAF-8032-0A7FA79C96B2}" presName="bgRect" presStyleLbl="bgShp" presStyleIdx="5" presStyleCnt="8"/>
      <dgm:spPr/>
    </dgm:pt>
    <dgm:pt modelId="{019544B1-4C76-4314-A6D2-8ACB377A127C}" type="pres">
      <dgm:prSet presAssocID="{B3D966C4-46BB-4EAF-8032-0A7FA79C96B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Onboarding"/>
        </a:ext>
      </dgm:extLst>
    </dgm:pt>
    <dgm:pt modelId="{0B019BA1-8B47-4C6D-9AB3-C44CB292A11D}" type="pres">
      <dgm:prSet presAssocID="{B3D966C4-46BB-4EAF-8032-0A7FA79C96B2}" presName="spaceRect" presStyleCnt="0"/>
      <dgm:spPr/>
    </dgm:pt>
    <dgm:pt modelId="{A0C63B28-77B8-4603-B8FC-1FEB33BDFAE3}" type="pres">
      <dgm:prSet presAssocID="{B3D966C4-46BB-4EAF-8032-0A7FA79C96B2}" presName="parTx" presStyleLbl="revTx" presStyleIdx="5" presStyleCnt="8">
        <dgm:presLayoutVars>
          <dgm:chMax val="0"/>
          <dgm:chPref val="0"/>
        </dgm:presLayoutVars>
      </dgm:prSet>
      <dgm:spPr/>
    </dgm:pt>
    <dgm:pt modelId="{4A1C03AA-D53D-4864-A2DD-1FC3C597FF4F}" type="pres">
      <dgm:prSet presAssocID="{F16C2882-A64E-4A17-AE4C-E4356BEC1579}" presName="sibTrans" presStyleCnt="0"/>
      <dgm:spPr/>
    </dgm:pt>
    <dgm:pt modelId="{C3782130-0FE7-4EF3-AEA4-E201D3B7F76B}" type="pres">
      <dgm:prSet presAssocID="{A68FF720-6C90-495F-8FD7-5DABF8828C0D}" presName="compNode" presStyleCnt="0"/>
      <dgm:spPr/>
    </dgm:pt>
    <dgm:pt modelId="{CC7AE070-B69C-47BC-B357-4FF72457AF00}" type="pres">
      <dgm:prSet presAssocID="{A68FF720-6C90-495F-8FD7-5DABF8828C0D}" presName="bgRect" presStyleLbl="bgShp" presStyleIdx="6" presStyleCnt="8"/>
      <dgm:spPr/>
    </dgm:pt>
    <dgm:pt modelId="{8DC140AF-C03C-4507-8DD3-111D6DE6CE83}" type="pres">
      <dgm:prSet presAssocID="{A68FF720-6C90-495F-8FD7-5DABF8828C0D}"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eploy"/>
        </a:ext>
      </dgm:extLst>
    </dgm:pt>
    <dgm:pt modelId="{A7B353B8-394D-4160-831C-F5579BBC48C9}" type="pres">
      <dgm:prSet presAssocID="{A68FF720-6C90-495F-8FD7-5DABF8828C0D}" presName="spaceRect" presStyleCnt="0"/>
      <dgm:spPr/>
    </dgm:pt>
    <dgm:pt modelId="{0023F2BD-0C15-4C5E-8EDF-0166301BF92A}" type="pres">
      <dgm:prSet presAssocID="{A68FF720-6C90-495F-8FD7-5DABF8828C0D}" presName="parTx" presStyleLbl="revTx" presStyleIdx="6" presStyleCnt="8">
        <dgm:presLayoutVars>
          <dgm:chMax val="0"/>
          <dgm:chPref val="0"/>
        </dgm:presLayoutVars>
      </dgm:prSet>
      <dgm:spPr/>
    </dgm:pt>
    <dgm:pt modelId="{B548A69F-1E46-4529-8C0F-EC29194EDF6D}" type="pres">
      <dgm:prSet presAssocID="{C06903F3-4F2D-4BDB-84AE-15832229F572}" presName="sibTrans" presStyleCnt="0"/>
      <dgm:spPr/>
    </dgm:pt>
    <dgm:pt modelId="{E7D80958-CB1D-4628-9C74-A8D22CAA3254}" type="pres">
      <dgm:prSet presAssocID="{280BED9D-767C-4A04-85DC-2FC18A25704B}" presName="compNode" presStyleCnt="0"/>
      <dgm:spPr/>
    </dgm:pt>
    <dgm:pt modelId="{47180B2D-1E5A-4689-8DB4-2C54E31E7873}" type="pres">
      <dgm:prSet presAssocID="{280BED9D-767C-4A04-85DC-2FC18A25704B}" presName="bgRect" presStyleLbl="bgShp" presStyleIdx="7" presStyleCnt="8"/>
      <dgm:spPr/>
    </dgm:pt>
    <dgm:pt modelId="{F15B4617-21FA-42F4-9570-DE0429C7AA20}" type="pres">
      <dgm:prSet presAssocID="{280BED9D-767C-4A04-85DC-2FC18A25704B}"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Map Directions"/>
        </a:ext>
      </dgm:extLst>
    </dgm:pt>
    <dgm:pt modelId="{A355A58A-B9EA-45EB-B8CC-76DEB65901C4}" type="pres">
      <dgm:prSet presAssocID="{280BED9D-767C-4A04-85DC-2FC18A25704B}" presName="spaceRect" presStyleCnt="0"/>
      <dgm:spPr/>
    </dgm:pt>
    <dgm:pt modelId="{43FE9781-F570-485C-B19E-F14DE37F2732}" type="pres">
      <dgm:prSet presAssocID="{280BED9D-767C-4A04-85DC-2FC18A25704B}" presName="parTx" presStyleLbl="revTx" presStyleIdx="7" presStyleCnt="8">
        <dgm:presLayoutVars>
          <dgm:chMax val="0"/>
          <dgm:chPref val="0"/>
        </dgm:presLayoutVars>
      </dgm:prSet>
      <dgm:spPr/>
    </dgm:pt>
  </dgm:ptLst>
  <dgm:cxnLst>
    <dgm:cxn modelId="{38099F00-0C3D-4544-8AC5-FDFC242A693C}" srcId="{6DE89DEE-D112-45DE-B560-7388E1ECA5F3}" destId="{A68FF720-6C90-495F-8FD7-5DABF8828C0D}" srcOrd="6" destOrd="0" parTransId="{BC8231A7-365A-4225-811B-CF21576250A1}" sibTransId="{C06903F3-4F2D-4BDB-84AE-15832229F572}"/>
    <dgm:cxn modelId="{B2701D0A-3592-4D33-9BF2-0C8A15EB4EB2}" type="presOf" srcId="{A6A40A43-2A8B-4937-9556-7F5C7C49E162}" destId="{714B8232-9041-43FD-8885-08BDE125C018}" srcOrd="0" destOrd="0" presId="urn:microsoft.com/office/officeart/2018/2/layout/IconVerticalSolidList"/>
    <dgm:cxn modelId="{49FE4015-71D7-448C-9225-B4493FB9BA9F}" srcId="{6DE89DEE-D112-45DE-B560-7388E1ECA5F3}" destId="{B3D966C4-46BB-4EAF-8032-0A7FA79C96B2}" srcOrd="5" destOrd="0" parTransId="{5FD20953-F4EE-4E66-A55F-62DA248F5AC2}" sibTransId="{F16C2882-A64E-4A17-AE4C-E4356BEC1579}"/>
    <dgm:cxn modelId="{8B8B521A-4715-492B-B7F6-B06D77DB480D}" type="presOf" srcId="{43403B9B-CD47-4F90-BCED-1B25C1D0F579}" destId="{93DE568A-50D8-4703-B505-9CFECC107833}" srcOrd="0" destOrd="0" presId="urn:microsoft.com/office/officeart/2018/2/layout/IconVerticalSolidList"/>
    <dgm:cxn modelId="{7309371F-100B-41EC-84D9-47A97B5D77C4}" type="presOf" srcId="{280BED9D-767C-4A04-85DC-2FC18A25704B}" destId="{43FE9781-F570-485C-B19E-F14DE37F2732}" srcOrd="0" destOrd="0" presId="urn:microsoft.com/office/officeart/2018/2/layout/IconVerticalSolidList"/>
    <dgm:cxn modelId="{7F38522B-F65F-41ED-B535-2C52C779623F}" srcId="{6DE89DEE-D112-45DE-B560-7388E1ECA5F3}" destId="{F847974D-D987-48D5-8FD7-DA240ED1077D}" srcOrd="0" destOrd="0" parTransId="{2082E160-9C33-48BC-814E-558A95BACA6C}" sibTransId="{9A5A4AD6-7332-4AD6-BC21-06A34EF8436A}"/>
    <dgm:cxn modelId="{EBD4CB2E-8C72-4A13-B159-71B8BBD3F14B}" srcId="{6DE89DEE-D112-45DE-B560-7388E1ECA5F3}" destId="{C747690B-6A7F-41DF-87F3-CB4A9BE47FCA}" srcOrd="1" destOrd="0" parTransId="{D6278BE9-9FCE-4BCA-B34C-A7EA5C77BC88}" sibTransId="{0648465A-ADE2-47D2-BC7A-B1EEBB1735C2}"/>
    <dgm:cxn modelId="{25FEF23F-36FF-4EB9-8FFB-75D1CB953756}" type="presOf" srcId="{6DE89DEE-D112-45DE-B560-7388E1ECA5F3}" destId="{7B0D550E-B143-408C-9928-C7062660E691}" srcOrd="0" destOrd="0" presId="urn:microsoft.com/office/officeart/2018/2/layout/IconVerticalSolidList"/>
    <dgm:cxn modelId="{B1130A60-04AA-49F6-8F6B-A7BE36C45A40}" srcId="{6DE89DEE-D112-45DE-B560-7388E1ECA5F3}" destId="{A6A40A43-2A8B-4937-9556-7F5C7C49E162}" srcOrd="2" destOrd="0" parTransId="{BA4E3643-3F47-4D5D-9335-A11F78A52231}" sibTransId="{EAAD814C-70B4-40C8-8922-B0B7E1B8753B}"/>
    <dgm:cxn modelId="{8C70084A-7E38-4A89-B8BB-AE892EC38E09}" type="presOf" srcId="{F847974D-D987-48D5-8FD7-DA240ED1077D}" destId="{EF00C5A6-2458-4F8B-81D4-A4FADB8D5434}" srcOrd="0" destOrd="0" presId="urn:microsoft.com/office/officeart/2018/2/layout/IconVerticalSolidList"/>
    <dgm:cxn modelId="{8E98BE79-C94B-4D66-AB84-38A2A57A82E3}" srcId="{6DE89DEE-D112-45DE-B560-7388E1ECA5F3}" destId="{280BED9D-767C-4A04-85DC-2FC18A25704B}" srcOrd="7" destOrd="0" parTransId="{25383B52-3B81-4BB9-92B0-1884156811E8}" sibTransId="{FD1285D6-DF2D-4B23-B079-F307C2579EE5}"/>
    <dgm:cxn modelId="{73761E7C-8AE4-4809-B496-21A56FC00E8A}" type="presOf" srcId="{A68FF720-6C90-495F-8FD7-5DABF8828C0D}" destId="{0023F2BD-0C15-4C5E-8EDF-0166301BF92A}" srcOrd="0" destOrd="0" presId="urn:microsoft.com/office/officeart/2018/2/layout/IconVerticalSolidList"/>
    <dgm:cxn modelId="{99D34186-1D09-4998-B9B9-9E24D3EB9855}" srcId="{6DE89DEE-D112-45DE-B560-7388E1ECA5F3}" destId="{9A485F94-5905-4C3C-86DC-EEAB7160A00C}" srcOrd="4" destOrd="0" parTransId="{96686A21-8CE4-4ED9-A8F5-59414FA93D88}" sibTransId="{4565F8F9-4BFE-4B3B-BD1B-B0E1175EFAB0}"/>
    <dgm:cxn modelId="{B0BFE0E4-144B-4316-8F34-D800F07DC587}" type="presOf" srcId="{B3D966C4-46BB-4EAF-8032-0A7FA79C96B2}" destId="{A0C63B28-77B8-4603-B8FC-1FEB33BDFAE3}" srcOrd="0" destOrd="0" presId="urn:microsoft.com/office/officeart/2018/2/layout/IconVerticalSolidList"/>
    <dgm:cxn modelId="{0F4CFDE9-39F8-4FAA-9899-F4594DA91B8B}" srcId="{6DE89DEE-D112-45DE-B560-7388E1ECA5F3}" destId="{43403B9B-CD47-4F90-BCED-1B25C1D0F579}" srcOrd="3" destOrd="0" parTransId="{B3479DD5-94EC-4235-B853-20E6E9E10562}" sibTransId="{7AED9990-8776-430B-9908-46FBBA24549C}"/>
    <dgm:cxn modelId="{D993D1EA-5FC6-46AC-AB07-5BFA602D716F}" type="presOf" srcId="{C747690B-6A7F-41DF-87F3-CB4A9BE47FCA}" destId="{E1752CE3-B76F-4444-9E0A-115ECE7B75EF}" srcOrd="0" destOrd="0" presId="urn:microsoft.com/office/officeart/2018/2/layout/IconVerticalSolidList"/>
    <dgm:cxn modelId="{A2F24EF7-2D7C-47DD-B99A-535F7F20C9D8}" type="presOf" srcId="{9A485F94-5905-4C3C-86DC-EEAB7160A00C}" destId="{6E7DEA2C-3BCB-4DF6-AAFC-19DC94EB67E1}" srcOrd="0" destOrd="0" presId="urn:microsoft.com/office/officeart/2018/2/layout/IconVerticalSolidList"/>
    <dgm:cxn modelId="{D18A5100-DE45-43D8-A3FD-1BEE0E2CC110}" type="presParOf" srcId="{7B0D550E-B143-408C-9928-C7062660E691}" destId="{2BB9E487-20C3-413F-B462-34FCC982185D}" srcOrd="0" destOrd="0" presId="urn:microsoft.com/office/officeart/2018/2/layout/IconVerticalSolidList"/>
    <dgm:cxn modelId="{03066C8A-8A86-4CDD-A1AD-9E1FAFF9224A}" type="presParOf" srcId="{2BB9E487-20C3-413F-B462-34FCC982185D}" destId="{C4AEB27A-E99D-42C0-AE77-775358458497}" srcOrd="0" destOrd="0" presId="urn:microsoft.com/office/officeart/2018/2/layout/IconVerticalSolidList"/>
    <dgm:cxn modelId="{6E750C1C-E76B-48DA-BFCF-00FE7DB1B3B1}" type="presParOf" srcId="{2BB9E487-20C3-413F-B462-34FCC982185D}" destId="{57352DE6-9626-458E-904C-B4EA484AE985}" srcOrd="1" destOrd="0" presId="urn:microsoft.com/office/officeart/2018/2/layout/IconVerticalSolidList"/>
    <dgm:cxn modelId="{6D55136B-6B6E-4183-B0E5-E5F73FE3214A}" type="presParOf" srcId="{2BB9E487-20C3-413F-B462-34FCC982185D}" destId="{BF192643-ACB6-438B-8044-4C8A06FF78EB}" srcOrd="2" destOrd="0" presId="urn:microsoft.com/office/officeart/2018/2/layout/IconVerticalSolidList"/>
    <dgm:cxn modelId="{52B8D89D-E46D-4290-B9C0-2AE8AAD8C452}" type="presParOf" srcId="{2BB9E487-20C3-413F-B462-34FCC982185D}" destId="{EF00C5A6-2458-4F8B-81D4-A4FADB8D5434}" srcOrd="3" destOrd="0" presId="urn:microsoft.com/office/officeart/2018/2/layout/IconVerticalSolidList"/>
    <dgm:cxn modelId="{049B73D0-5D36-4178-9BD9-4ED2ECE8EB6C}" type="presParOf" srcId="{7B0D550E-B143-408C-9928-C7062660E691}" destId="{EEEB0416-D2A7-44D9-963C-FA688D57A8BB}" srcOrd="1" destOrd="0" presId="urn:microsoft.com/office/officeart/2018/2/layout/IconVerticalSolidList"/>
    <dgm:cxn modelId="{B1BE20FC-E647-4D4E-885C-734097CCDAD8}" type="presParOf" srcId="{7B0D550E-B143-408C-9928-C7062660E691}" destId="{C249E5D6-3095-43C5-BEB6-75F463B87E3F}" srcOrd="2" destOrd="0" presId="urn:microsoft.com/office/officeart/2018/2/layout/IconVerticalSolidList"/>
    <dgm:cxn modelId="{6FFA8623-F75D-47F0-9821-7AB148637BB3}" type="presParOf" srcId="{C249E5D6-3095-43C5-BEB6-75F463B87E3F}" destId="{AF87CC2E-1674-4A71-98FD-B4D3EF5B361E}" srcOrd="0" destOrd="0" presId="urn:microsoft.com/office/officeart/2018/2/layout/IconVerticalSolidList"/>
    <dgm:cxn modelId="{C5054530-D2B5-452F-95F1-20CD7D197210}" type="presParOf" srcId="{C249E5D6-3095-43C5-BEB6-75F463B87E3F}" destId="{115C863B-744B-41E7-8357-86E2981493A9}" srcOrd="1" destOrd="0" presId="urn:microsoft.com/office/officeart/2018/2/layout/IconVerticalSolidList"/>
    <dgm:cxn modelId="{552BC146-4EF9-4D13-ABCA-4A7B366C031F}" type="presParOf" srcId="{C249E5D6-3095-43C5-BEB6-75F463B87E3F}" destId="{63B3DDF1-C630-4902-85B0-0A2EE7991208}" srcOrd="2" destOrd="0" presId="urn:microsoft.com/office/officeart/2018/2/layout/IconVerticalSolidList"/>
    <dgm:cxn modelId="{16838A66-AD78-4CF8-97FD-BAE04E7AD33A}" type="presParOf" srcId="{C249E5D6-3095-43C5-BEB6-75F463B87E3F}" destId="{E1752CE3-B76F-4444-9E0A-115ECE7B75EF}" srcOrd="3" destOrd="0" presId="urn:microsoft.com/office/officeart/2018/2/layout/IconVerticalSolidList"/>
    <dgm:cxn modelId="{E8464EE1-5809-4699-834C-0028D00E721A}" type="presParOf" srcId="{7B0D550E-B143-408C-9928-C7062660E691}" destId="{CBEAE6E8-0D54-4FA3-BCD2-1979944651B6}" srcOrd="3" destOrd="0" presId="urn:microsoft.com/office/officeart/2018/2/layout/IconVerticalSolidList"/>
    <dgm:cxn modelId="{EFB88377-3940-491B-BD06-34D56B3DED6D}" type="presParOf" srcId="{7B0D550E-B143-408C-9928-C7062660E691}" destId="{69D3D9F0-1D50-4C98-A3D0-84719C44D9AC}" srcOrd="4" destOrd="0" presId="urn:microsoft.com/office/officeart/2018/2/layout/IconVerticalSolidList"/>
    <dgm:cxn modelId="{B13A5A3A-A04B-405C-A995-153B779C1C32}" type="presParOf" srcId="{69D3D9F0-1D50-4C98-A3D0-84719C44D9AC}" destId="{38D52271-4DBF-4BCE-87CA-8FDE73D5793E}" srcOrd="0" destOrd="0" presId="urn:microsoft.com/office/officeart/2018/2/layout/IconVerticalSolidList"/>
    <dgm:cxn modelId="{71A1C821-68F6-4AF7-95DC-25ECF90EE0AC}" type="presParOf" srcId="{69D3D9F0-1D50-4C98-A3D0-84719C44D9AC}" destId="{70FCEC1B-9831-4856-973C-49375E2D1201}" srcOrd="1" destOrd="0" presId="urn:microsoft.com/office/officeart/2018/2/layout/IconVerticalSolidList"/>
    <dgm:cxn modelId="{90B17B2A-84BD-4E64-93B1-ABA6A05A6E6F}" type="presParOf" srcId="{69D3D9F0-1D50-4C98-A3D0-84719C44D9AC}" destId="{197CCA20-7E74-4C59-AFB6-D5EFBF9A5EF2}" srcOrd="2" destOrd="0" presId="urn:microsoft.com/office/officeart/2018/2/layout/IconVerticalSolidList"/>
    <dgm:cxn modelId="{5844DCA2-4F44-4DBE-87D5-6FDD3F9B3836}" type="presParOf" srcId="{69D3D9F0-1D50-4C98-A3D0-84719C44D9AC}" destId="{714B8232-9041-43FD-8885-08BDE125C018}" srcOrd="3" destOrd="0" presId="urn:microsoft.com/office/officeart/2018/2/layout/IconVerticalSolidList"/>
    <dgm:cxn modelId="{69ED9DEE-6A17-4B36-97BB-4046C34290E2}" type="presParOf" srcId="{7B0D550E-B143-408C-9928-C7062660E691}" destId="{B97EE52D-DCAA-4FBF-A25C-53F0CF1860C0}" srcOrd="5" destOrd="0" presId="urn:microsoft.com/office/officeart/2018/2/layout/IconVerticalSolidList"/>
    <dgm:cxn modelId="{06AA0D85-7390-4B94-AF04-5A58733ACBED}" type="presParOf" srcId="{7B0D550E-B143-408C-9928-C7062660E691}" destId="{0F09F82B-FF70-4687-8080-227DB581E473}" srcOrd="6" destOrd="0" presId="urn:microsoft.com/office/officeart/2018/2/layout/IconVerticalSolidList"/>
    <dgm:cxn modelId="{D2586098-5BDC-4932-97CB-51E8BC98452E}" type="presParOf" srcId="{0F09F82B-FF70-4687-8080-227DB581E473}" destId="{1518B446-F801-40FF-8F5F-94D228B384E1}" srcOrd="0" destOrd="0" presId="urn:microsoft.com/office/officeart/2018/2/layout/IconVerticalSolidList"/>
    <dgm:cxn modelId="{8062FAB9-A353-484D-B2FB-146BDEE3C65A}" type="presParOf" srcId="{0F09F82B-FF70-4687-8080-227DB581E473}" destId="{107770C8-4508-4E91-AAA6-40D50477E40C}" srcOrd="1" destOrd="0" presId="urn:microsoft.com/office/officeart/2018/2/layout/IconVerticalSolidList"/>
    <dgm:cxn modelId="{5CE7FAFE-FA6F-4730-AB33-0ACA85650EB6}" type="presParOf" srcId="{0F09F82B-FF70-4687-8080-227DB581E473}" destId="{A9750184-1869-4C2E-949C-435E4BD3D42C}" srcOrd="2" destOrd="0" presId="urn:microsoft.com/office/officeart/2018/2/layout/IconVerticalSolidList"/>
    <dgm:cxn modelId="{80A4B5E9-4E9D-4741-9EEA-465BC33747CD}" type="presParOf" srcId="{0F09F82B-FF70-4687-8080-227DB581E473}" destId="{93DE568A-50D8-4703-B505-9CFECC107833}" srcOrd="3" destOrd="0" presId="urn:microsoft.com/office/officeart/2018/2/layout/IconVerticalSolidList"/>
    <dgm:cxn modelId="{08249E68-7D6F-48F4-AB8C-D547B796CB90}" type="presParOf" srcId="{7B0D550E-B143-408C-9928-C7062660E691}" destId="{8A273B73-0D40-4305-B6BC-54FDD3796A33}" srcOrd="7" destOrd="0" presId="urn:microsoft.com/office/officeart/2018/2/layout/IconVerticalSolidList"/>
    <dgm:cxn modelId="{D5FED65B-342A-432C-BACA-B6DFDF8C45C4}" type="presParOf" srcId="{7B0D550E-B143-408C-9928-C7062660E691}" destId="{9B648442-6B45-4431-9ED0-96FD9A5D7113}" srcOrd="8" destOrd="0" presId="urn:microsoft.com/office/officeart/2018/2/layout/IconVerticalSolidList"/>
    <dgm:cxn modelId="{2025A1F6-3997-445E-8C58-9B0DC34443A9}" type="presParOf" srcId="{9B648442-6B45-4431-9ED0-96FD9A5D7113}" destId="{316F43C3-A54A-44FD-92E2-327CA1203A46}" srcOrd="0" destOrd="0" presId="urn:microsoft.com/office/officeart/2018/2/layout/IconVerticalSolidList"/>
    <dgm:cxn modelId="{5643DC92-D78A-472C-A571-4E17D0E7B622}" type="presParOf" srcId="{9B648442-6B45-4431-9ED0-96FD9A5D7113}" destId="{2C037FC7-1AE3-488F-9212-DBE64F249535}" srcOrd="1" destOrd="0" presId="urn:microsoft.com/office/officeart/2018/2/layout/IconVerticalSolidList"/>
    <dgm:cxn modelId="{772A86E2-98A9-4468-86FC-87F8EE6221BC}" type="presParOf" srcId="{9B648442-6B45-4431-9ED0-96FD9A5D7113}" destId="{F27E9F97-7D03-4124-AAD9-DEFA2D90A20F}" srcOrd="2" destOrd="0" presId="urn:microsoft.com/office/officeart/2018/2/layout/IconVerticalSolidList"/>
    <dgm:cxn modelId="{4BEDDE6A-5EB0-48F1-BBAC-01E93CAEF945}" type="presParOf" srcId="{9B648442-6B45-4431-9ED0-96FD9A5D7113}" destId="{6E7DEA2C-3BCB-4DF6-AAFC-19DC94EB67E1}" srcOrd="3" destOrd="0" presId="urn:microsoft.com/office/officeart/2018/2/layout/IconVerticalSolidList"/>
    <dgm:cxn modelId="{97F87B8E-7E6A-4A1E-A256-25065F225B40}" type="presParOf" srcId="{7B0D550E-B143-408C-9928-C7062660E691}" destId="{8BF5054E-6870-4D24-89B3-B9DD5F325E85}" srcOrd="9" destOrd="0" presId="urn:microsoft.com/office/officeart/2018/2/layout/IconVerticalSolidList"/>
    <dgm:cxn modelId="{6470B74A-8B81-4E56-893B-79372E3E2A08}" type="presParOf" srcId="{7B0D550E-B143-408C-9928-C7062660E691}" destId="{AD74352E-EA57-4D2C-B319-F31947CDB607}" srcOrd="10" destOrd="0" presId="urn:microsoft.com/office/officeart/2018/2/layout/IconVerticalSolidList"/>
    <dgm:cxn modelId="{C8D59724-0DF5-434C-B3D1-FB3EA2D0F012}" type="presParOf" srcId="{AD74352E-EA57-4D2C-B319-F31947CDB607}" destId="{A38A1043-4A85-4CA4-B115-579B0F67B4A5}" srcOrd="0" destOrd="0" presId="urn:microsoft.com/office/officeart/2018/2/layout/IconVerticalSolidList"/>
    <dgm:cxn modelId="{062A5DDA-34C4-4A87-A03C-DCF304004076}" type="presParOf" srcId="{AD74352E-EA57-4D2C-B319-F31947CDB607}" destId="{019544B1-4C76-4314-A6D2-8ACB377A127C}" srcOrd="1" destOrd="0" presId="urn:microsoft.com/office/officeart/2018/2/layout/IconVerticalSolidList"/>
    <dgm:cxn modelId="{2D827D8A-3751-4FC1-B149-7F7585442F70}" type="presParOf" srcId="{AD74352E-EA57-4D2C-B319-F31947CDB607}" destId="{0B019BA1-8B47-4C6D-9AB3-C44CB292A11D}" srcOrd="2" destOrd="0" presId="urn:microsoft.com/office/officeart/2018/2/layout/IconVerticalSolidList"/>
    <dgm:cxn modelId="{377312CC-6B2F-4891-BE8C-0FE96A33D948}" type="presParOf" srcId="{AD74352E-EA57-4D2C-B319-F31947CDB607}" destId="{A0C63B28-77B8-4603-B8FC-1FEB33BDFAE3}" srcOrd="3" destOrd="0" presId="urn:microsoft.com/office/officeart/2018/2/layout/IconVerticalSolidList"/>
    <dgm:cxn modelId="{66CEEEDF-C225-486E-942D-786A0103CE49}" type="presParOf" srcId="{7B0D550E-B143-408C-9928-C7062660E691}" destId="{4A1C03AA-D53D-4864-A2DD-1FC3C597FF4F}" srcOrd="11" destOrd="0" presId="urn:microsoft.com/office/officeart/2018/2/layout/IconVerticalSolidList"/>
    <dgm:cxn modelId="{FFF06426-4BE4-44D9-9E44-9C79DBD05B27}" type="presParOf" srcId="{7B0D550E-B143-408C-9928-C7062660E691}" destId="{C3782130-0FE7-4EF3-AEA4-E201D3B7F76B}" srcOrd="12" destOrd="0" presId="urn:microsoft.com/office/officeart/2018/2/layout/IconVerticalSolidList"/>
    <dgm:cxn modelId="{21E6C05D-C360-4876-8364-B7616A8B4C92}" type="presParOf" srcId="{C3782130-0FE7-4EF3-AEA4-E201D3B7F76B}" destId="{CC7AE070-B69C-47BC-B357-4FF72457AF00}" srcOrd="0" destOrd="0" presId="urn:microsoft.com/office/officeart/2018/2/layout/IconVerticalSolidList"/>
    <dgm:cxn modelId="{80AF64C2-6CDC-4AF0-98A6-136371BA238D}" type="presParOf" srcId="{C3782130-0FE7-4EF3-AEA4-E201D3B7F76B}" destId="{8DC140AF-C03C-4507-8DD3-111D6DE6CE83}" srcOrd="1" destOrd="0" presId="urn:microsoft.com/office/officeart/2018/2/layout/IconVerticalSolidList"/>
    <dgm:cxn modelId="{A2754BC6-0BFC-47AA-B41B-240C05AA38B8}" type="presParOf" srcId="{C3782130-0FE7-4EF3-AEA4-E201D3B7F76B}" destId="{A7B353B8-394D-4160-831C-F5579BBC48C9}" srcOrd="2" destOrd="0" presId="urn:microsoft.com/office/officeart/2018/2/layout/IconVerticalSolidList"/>
    <dgm:cxn modelId="{D023C751-5078-480A-BC3A-8966004E594E}" type="presParOf" srcId="{C3782130-0FE7-4EF3-AEA4-E201D3B7F76B}" destId="{0023F2BD-0C15-4C5E-8EDF-0166301BF92A}" srcOrd="3" destOrd="0" presId="urn:microsoft.com/office/officeart/2018/2/layout/IconVerticalSolidList"/>
    <dgm:cxn modelId="{E22F3EDF-2A85-4B49-B183-23AED021D4A8}" type="presParOf" srcId="{7B0D550E-B143-408C-9928-C7062660E691}" destId="{B548A69F-1E46-4529-8C0F-EC29194EDF6D}" srcOrd="13" destOrd="0" presId="urn:microsoft.com/office/officeart/2018/2/layout/IconVerticalSolidList"/>
    <dgm:cxn modelId="{9EBD91BE-DEB8-4C44-A198-77361A3892EC}" type="presParOf" srcId="{7B0D550E-B143-408C-9928-C7062660E691}" destId="{E7D80958-CB1D-4628-9C74-A8D22CAA3254}" srcOrd="14" destOrd="0" presId="urn:microsoft.com/office/officeart/2018/2/layout/IconVerticalSolidList"/>
    <dgm:cxn modelId="{5E70A2FE-034E-4048-BD6D-86D4F0112B6B}" type="presParOf" srcId="{E7D80958-CB1D-4628-9C74-A8D22CAA3254}" destId="{47180B2D-1E5A-4689-8DB4-2C54E31E7873}" srcOrd="0" destOrd="0" presId="urn:microsoft.com/office/officeart/2018/2/layout/IconVerticalSolidList"/>
    <dgm:cxn modelId="{B16796EB-BE2D-4557-91FC-854444F5CE99}" type="presParOf" srcId="{E7D80958-CB1D-4628-9C74-A8D22CAA3254}" destId="{F15B4617-21FA-42F4-9570-DE0429C7AA20}" srcOrd="1" destOrd="0" presId="urn:microsoft.com/office/officeart/2018/2/layout/IconVerticalSolidList"/>
    <dgm:cxn modelId="{94AD5D2B-7D59-4C91-A490-336428375032}" type="presParOf" srcId="{E7D80958-CB1D-4628-9C74-A8D22CAA3254}" destId="{A355A58A-B9EA-45EB-B8CC-76DEB65901C4}" srcOrd="2" destOrd="0" presId="urn:microsoft.com/office/officeart/2018/2/layout/IconVerticalSolidList"/>
    <dgm:cxn modelId="{67EE81D1-F6EC-467D-A131-6B1FC4E3CDCE}" type="presParOf" srcId="{E7D80958-CB1D-4628-9C74-A8D22CAA3254}" destId="{43FE9781-F570-485C-B19E-F14DE37F27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CC145D-C1DF-48C6-AF93-D9E6E8317076}" type="doc">
      <dgm:prSet loTypeId="urn:microsoft.com/office/officeart/2009/3/layout/DescendingProcess" loCatId="process" qsTypeId="urn:microsoft.com/office/officeart/2005/8/quickstyle/simple1" qsCatId="simple" csTypeId="urn:microsoft.com/office/officeart/2005/8/colors/colorful1" csCatId="colorful" phldr="1"/>
      <dgm:spPr/>
      <dgm:t>
        <a:bodyPr/>
        <a:lstStyle/>
        <a:p>
          <a:endParaRPr lang="en-US"/>
        </a:p>
      </dgm:t>
    </dgm:pt>
    <dgm:pt modelId="{07134455-2E64-4FBD-A646-B53A4FC3A905}">
      <dgm:prSet phldrT="[Text]" custT="1"/>
      <dgm:spPr/>
      <dgm:t>
        <a:bodyPr/>
        <a:lstStyle/>
        <a:p>
          <a:r>
            <a:rPr lang="en-US" sz="1400" dirty="0">
              <a:effectLst>
                <a:outerShdw blurRad="38100" dist="38100" dir="2700000" algn="tl">
                  <a:srgbClr val="000000">
                    <a:alpha val="43137"/>
                  </a:srgbClr>
                </a:outerShdw>
              </a:effectLst>
            </a:rPr>
            <a:t>Incident Occurs</a:t>
          </a:r>
        </a:p>
      </dgm:t>
    </dgm:pt>
    <dgm:pt modelId="{6ED0E1BB-2BC4-4D2E-B81D-B98CE2F8FE0F}" type="parTrans" cxnId="{18F310AF-83DA-4899-9ACA-9F5FC2925393}">
      <dgm:prSet/>
      <dgm:spPr/>
      <dgm:t>
        <a:bodyPr/>
        <a:lstStyle/>
        <a:p>
          <a:endParaRPr lang="en-US"/>
        </a:p>
      </dgm:t>
    </dgm:pt>
    <dgm:pt modelId="{C73F9067-1DF4-435E-AEDC-78E54D4DFC8B}" type="sibTrans" cxnId="{18F310AF-83DA-4899-9ACA-9F5FC2925393}">
      <dgm:prSet/>
      <dgm:spPr/>
      <dgm:t>
        <a:bodyPr/>
        <a:lstStyle/>
        <a:p>
          <a:endParaRPr lang="en-US"/>
        </a:p>
      </dgm:t>
    </dgm:pt>
    <dgm:pt modelId="{E38D6ACF-A382-4F30-B417-6448FEEA7AA0}">
      <dgm:prSet phldrT="[Text]" custT="1"/>
      <dgm:spPr/>
      <dgm:t>
        <a:bodyPr/>
        <a:lstStyle/>
        <a:p>
          <a:r>
            <a:rPr lang="en-US" sz="1400" dirty="0"/>
            <a:t>Incident Report Submitted</a:t>
          </a:r>
        </a:p>
      </dgm:t>
    </dgm:pt>
    <dgm:pt modelId="{76573A8B-5390-4C22-B27A-F931642C8380}" type="parTrans" cxnId="{1A5ADB94-93D4-4420-9D9E-1F3D5D0509E6}">
      <dgm:prSet/>
      <dgm:spPr/>
      <dgm:t>
        <a:bodyPr/>
        <a:lstStyle/>
        <a:p>
          <a:endParaRPr lang="en-US"/>
        </a:p>
      </dgm:t>
    </dgm:pt>
    <dgm:pt modelId="{14CF48E9-DCA0-41D0-8F0F-636B8D70B3FC}" type="sibTrans" cxnId="{1A5ADB94-93D4-4420-9D9E-1F3D5D0509E6}">
      <dgm:prSet/>
      <dgm:spPr/>
      <dgm:t>
        <a:bodyPr/>
        <a:lstStyle/>
        <a:p>
          <a:endParaRPr lang="en-US" b="0" u="none"/>
        </a:p>
      </dgm:t>
    </dgm:pt>
    <dgm:pt modelId="{CECB01DF-9FD6-4278-89B3-5CAA43DAD23B}">
      <dgm:prSet phldrT="[Text]" custT="1"/>
      <dgm:spPr/>
      <dgm:t>
        <a:bodyPr/>
        <a:lstStyle/>
        <a:p>
          <a:r>
            <a:rPr lang="en-US" sz="1400" dirty="0"/>
            <a:t>Report Reviewed by Student Conduct Director for Appropriate Action </a:t>
          </a:r>
        </a:p>
      </dgm:t>
    </dgm:pt>
    <dgm:pt modelId="{1EAB406B-6C9A-487C-AC00-C5A40E9B498C}" type="parTrans" cxnId="{CEDF37BE-FC7C-4EFB-A9A5-54307D2DFAC6}">
      <dgm:prSet/>
      <dgm:spPr/>
      <dgm:t>
        <a:bodyPr/>
        <a:lstStyle/>
        <a:p>
          <a:endParaRPr lang="en-US"/>
        </a:p>
      </dgm:t>
    </dgm:pt>
    <dgm:pt modelId="{AA8EB062-3724-4B97-97A8-47AB75F60BD5}" type="sibTrans" cxnId="{CEDF37BE-FC7C-4EFB-A9A5-54307D2DFAC6}">
      <dgm:prSet/>
      <dgm:spPr/>
      <dgm:t>
        <a:bodyPr/>
        <a:lstStyle/>
        <a:p>
          <a:endParaRPr lang="en-US"/>
        </a:p>
      </dgm:t>
    </dgm:pt>
    <dgm:pt modelId="{CFBFCA3C-2527-423C-A61C-868AFF55A694}">
      <dgm:prSet phldrT="[Text]" custT="1"/>
      <dgm:spPr/>
      <dgm:t>
        <a:bodyPr/>
        <a:lstStyle/>
        <a:p>
          <a:r>
            <a:rPr lang="en-US" sz="1400" dirty="0"/>
            <a:t>Notice of Allegation Letter Sent</a:t>
          </a:r>
        </a:p>
      </dgm:t>
    </dgm:pt>
    <dgm:pt modelId="{FF153174-D0EB-4458-BBFB-70F464B05283}" type="parTrans" cxnId="{9AB3D9FB-F722-4249-851A-84BE835C7565}">
      <dgm:prSet/>
      <dgm:spPr/>
      <dgm:t>
        <a:bodyPr/>
        <a:lstStyle/>
        <a:p>
          <a:endParaRPr lang="en-US"/>
        </a:p>
      </dgm:t>
    </dgm:pt>
    <dgm:pt modelId="{D05C1936-E498-4B82-82C0-22B49B067633}" type="sibTrans" cxnId="{9AB3D9FB-F722-4249-851A-84BE835C7565}">
      <dgm:prSet/>
      <dgm:spPr/>
      <dgm:t>
        <a:bodyPr/>
        <a:lstStyle/>
        <a:p>
          <a:endParaRPr lang="en-US"/>
        </a:p>
      </dgm:t>
    </dgm:pt>
    <dgm:pt modelId="{3F30F9D4-61C3-4818-8DFF-72A56A632F78}">
      <dgm:prSet phldrT="[Text]" custT="1"/>
      <dgm:spPr/>
      <dgm:t>
        <a:bodyPr/>
        <a:lstStyle/>
        <a:p>
          <a:r>
            <a:rPr lang="en-US" sz="1300" u="sng" dirty="0"/>
            <a:t>Student Accepts Resolution:</a:t>
          </a:r>
          <a:r>
            <a:rPr lang="en-US" sz="1300" u="none" dirty="0"/>
            <a:t> Notice</a:t>
          </a:r>
          <a:r>
            <a:rPr lang="en-US" sz="1300" dirty="0"/>
            <a:t> of Finding/Sanctions Sent</a:t>
          </a:r>
        </a:p>
        <a:p>
          <a:r>
            <a:rPr lang="en-US" sz="1300" u="sng" dirty="0"/>
            <a:t>Student Disagrees w/ Resolution:</a:t>
          </a:r>
          <a:r>
            <a:rPr lang="en-US" sz="1300" u="none" dirty="0"/>
            <a:t> 1. </a:t>
          </a:r>
          <a:r>
            <a:rPr lang="en-US" sz="1300" dirty="0"/>
            <a:t>Case referred to Director (if RD was original officer), decision of Director is final; or   2. Hearing Panel (if Director was original officer); if applicable</a:t>
          </a:r>
        </a:p>
      </dgm:t>
    </dgm:pt>
    <dgm:pt modelId="{C101ADA9-1CF3-499B-BE5B-22F0807004F9}" type="parTrans" cxnId="{380A98CC-245A-4423-9B21-16A6B41B3561}">
      <dgm:prSet/>
      <dgm:spPr/>
      <dgm:t>
        <a:bodyPr/>
        <a:lstStyle/>
        <a:p>
          <a:endParaRPr lang="en-US"/>
        </a:p>
      </dgm:t>
    </dgm:pt>
    <dgm:pt modelId="{6C720590-CEB3-4540-BE0C-EC88C6E78DD2}" type="sibTrans" cxnId="{380A98CC-245A-4423-9B21-16A6B41B3561}">
      <dgm:prSet/>
      <dgm:spPr/>
      <dgm:t>
        <a:bodyPr/>
        <a:lstStyle/>
        <a:p>
          <a:endParaRPr lang="en-US"/>
        </a:p>
      </dgm:t>
    </dgm:pt>
    <dgm:pt modelId="{79592404-EF3C-4D20-B8B9-261DFF449929}">
      <dgm:prSet phldrT="[Text]" custT="1"/>
      <dgm:spPr/>
      <dgm:t>
        <a:bodyPr/>
        <a:lstStyle/>
        <a:p>
          <a:r>
            <a:rPr lang="en-US" sz="1400" dirty="0"/>
            <a:t>Conduct Conference Occurs with RD or Director (student accepts or disagrees with resolution); if applicable</a:t>
          </a:r>
        </a:p>
      </dgm:t>
    </dgm:pt>
    <dgm:pt modelId="{98AD2F00-81CB-4F10-95F7-620425A39FED}" type="parTrans" cxnId="{E97B3CDD-64F4-4137-A247-778A6DF891F5}">
      <dgm:prSet/>
      <dgm:spPr/>
      <dgm:t>
        <a:bodyPr/>
        <a:lstStyle/>
        <a:p>
          <a:endParaRPr lang="en-US"/>
        </a:p>
      </dgm:t>
    </dgm:pt>
    <dgm:pt modelId="{8C9EAB66-A1D5-478E-8321-DD9DE7CED76D}" type="sibTrans" cxnId="{E97B3CDD-64F4-4137-A247-778A6DF891F5}">
      <dgm:prSet/>
      <dgm:spPr/>
      <dgm:t>
        <a:bodyPr/>
        <a:lstStyle/>
        <a:p>
          <a:endParaRPr lang="en-US"/>
        </a:p>
      </dgm:t>
    </dgm:pt>
    <dgm:pt modelId="{8DE96187-9BB7-44FF-A30E-1FBD00216C97}">
      <dgm:prSet phldrT="[Text]" custT="1"/>
      <dgm:spPr/>
      <dgm:t>
        <a:bodyPr/>
        <a:lstStyle/>
        <a:p>
          <a:r>
            <a:rPr lang="en-US" sz="1400" dirty="0">
              <a:effectLst>
                <a:outerShdw blurRad="38100" dist="38100" dir="2700000" algn="tl">
                  <a:srgbClr val="000000">
                    <a:alpha val="43137"/>
                  </a:srgbClr>
                </a:outerShdw>
              </a:effectLst>
            </a:rPr>
            <a:t>Complete Sanctions</a:t>
          </a:r>
        </a:p>
      </dgm:t>
    </dgm:pt>
    <dgm:pt modelId="{C59D8E22-7566-4E65-A906-6DAF90172DD9}" type="parTrans" cxnId="{DBC426CE-8A32-4169-9927-1B30B7D0F675}">
      <dgm:prSet/>
      <dgm:spPr/>
      <dgm:t>
        <a:bodyPr/>
        <a:lstStyle/>
        <a:p>
          <a:endParaRPr lang="en-US"/>
        </a:p>
      </dgm:t>
    </dgm:pt>
    <dgm:pt modelId="{739C91D1-AFC1-445A-BB3A-2F481F47F993}" type="sibTrans" cxnId="{DBC426CE-8A32-4169-9927-1B30B7D0F675}">
      <dgm:prSet/>
      <dgm:spPr/>
      <dgm:t>
        <a:bodyPr/>
        <a:lstStyle/>
        <a:p>
          <a:endParaRPr lang="en-US"/>
        </a:p>
      </dgm:t>
    </dgm:pt>
    <dgm:pt modelId="{78935C59-3C45-4C1B-B461-423A88DF3E35}" type="pres">
      <dgm:prSet presAssocID="{E2CC145D-C1DF-48C6-AF93-D9E6E8317076}" presName="Name0" presStyleCnt="0">
        <dgm:presLayoutVars>
          <dgm:chMax val="7"/>
          <dgm:chPref val="5"/>
        </dgm:presLayoutVars>
      </dgm:prSet>
      <dgm:spPr/>
    </dgm:pt>
    <dgm:pt modelId="{12E4829C-CA16-4F78-A355-2F60419110AC}" type="pres">
      <dgm:prSet presAssocID="{E2CC145D-C1DF-48C6-AF93-D9E6E8317076}" presName="arrowNode" presStyleLbl="node1" presStyleIdx="0" presStyleCnt="1" custAng="293782" custScaleX="119358"/>
      <dgm:spPr/>
    </dgm:pt>
    <dgm:pt modelId="{6E2DD696-9C7C-4C9F-9E9D-ED8168E46F8C}" type="pres">
      <dgm:prSet presAssocID="{07134455-2E64-4FBD-A646-B53A4FC3A905}" presName="txNode1" presStyleLbl="revTx" presStyleIdx="0" presStyleCnt="7" custAng="20885200" custScaleY="60591" custLinFactNeighborX="-63389" custLinFactNeighborY="24015">
        <dgm:presLayoutVars>
          <dgm:bulletEnabled val="1"/>
        </dgm:presLayoutVars>
      </dgm:prSet>
      <dgm:spPr/>
    </dgm:pt>
    <dgm:pt modelId="{7044820F-04C4-4FC6-8BDC-C8B4EC67C560}" type="pres">
      <dgm:prSet presAssocID="{E38D6ACF-A382-4F30-B417-6448FEEA7AA0}" presName="txNode2" presStyleLbl="revTx" presStyleIdx="1" presStyleCnt="7" custAng="20728899" custScaleX="71696" custScaleY="57636" custLinFactNeighborX="-55342" custLinFactNeighborY="-79407">
        <dgm:presLayoutVars>
          <dgm:bulletEnabled val="1"/>
        </dgm:presLayoutVars>
      </dgm:prSet>
      <dgm:spPr/>
    </dgm:pt>
    <dgm:pt modelId="{90F9D8C5-689F-4AF6-9C0B-1051AF1FA6B0}" type="pres">
      <dgm:prSet presAssocID="{14CF48E9-DCA0-41D0-8F0F-636B8D70B3FC}" presName="dotNode2" presStyleCnt="0"/>
      <dgm:spPr/>
    </dgm:pt>
    <dgm:pt modelId="{6614B0E5-AA2F-416A-B596-F8759F119651}" type="pres">
      <dgm:prSet presAssocID="{14CF48E9-DCA0-41D0-8F0F-636B8D70B3FC}" presName="dotRepeatNode" presStyleLbl="fgShp" presStyleIdx="0" presStyleCnt="5" custLinFactX="-297249" custLinFactY="-100000" custLinFactNeighborX="-300000" custLinFactNeighborY="-116203"/>
      <dgm:spPr/>
    </dgm:pt>
    <dgm:pt modelId="{4548B27E-FB83-4F95-A51C-D0E15E5A5D23}" type="pres">
      <dgm:prSet presAssocID="{CECB01DF-9FD6-4278-89B3-5CAA43DAD23B}" presName="txNode3" presStyleLbl="revTx" presStyleIdx="2" presStyleCnt="7" custAng="20578635" custScaleX="164783" custLinFactNeighborX="-34494" custLinFactNeighborY="29377">
        <dgm:presLayoutVars>
          <dgm:bulletEnabled val="1"/>
        </dgm:presLayoutVars>
      </dgm:prSet>
      <dgm:spPr/>
    </dgm:pt>
    <dgm:pt modelId="{A22EEBC7-6D9A-4CC7-B224-F6B220819FC3}" type="pres">
      <dgm:prSet presAssocID="{AA8EB062-3724-4B97-97A8-47AB75F60BD5}" presName="dotNode3" presStyleCnt="0"/>
      <dgm:spPr/>
    </dgm:pt>
    <dgm:pt modelId="{97FE2DC8-B505-47F4-8FAA-4A57EEEFD89D}" type="pres">
      <dgm:prSet presAssocID="{AA8EB062-3724-4B97-97A8-47AB75F60BD5}" presName="dotRepeatNode" presStyleLbl="fgShp" presStyleIdx="1" presStyleCnt="5" custLinFactX="-165920" custLinFactY="-100000" custLinFactNeighborX="-200000" custLinFactNeighborY="-193093"/>
      <dgm:spPr/>
    </dgm:pt>
    <dgm:pt modelId="{E36E9304-7A5F-45CA-B825-37A36D2D667B}" type="pres">
      <dgm:prSet presAssocID="{CFBFCA3C-2527-423C-A61C-868AFF55A694}" presName="txNode4" presStyleLbl="revTx" presStyleIdx="3" presStyleCnt="7" custAng="20700415" custScaleY="77340" custLinFactY="-15989" custLinFactNeighborX="-39377" custLinFactNeighborY="-100000">
        <dgm:presLayoutVars>
          <dgm:bulletEnabled val="1"/>
        </dgm:presLayoutVars>
      </dgm:prSet>
      <dgm:spPr/>
    </dgm:pt>
    <dgm:pt modelId="{0CC57FF6-1E22-4D32-8321-0ECBBA0BD48A}" type="pres">
      <dgm:prSet presAssocID="{D05C1936-E498-4B82-82C0-22B49B067633}" presName="dotNode4" presStyleCnt="0"/>
      <dgm:spPr/>
    </dgm:pt>
    <dgm:pt modelId="{9D127C06-250A-4C19-A60E-8888B2EAD467}" type="pres">
      <dgm:prSet presAssocID="{D05C1936-E498-4B82-82C0-22B49B067633}" presName="dotRepeatNode" presStyleLbl="fgShp" presStyleIdx="2" presStyleCnt="5" custLinFactX="-117336" custLinFactY="-200000" custLinFactNeighborX="-200000" custLinFactNeighborY="-225487"/>
      <dgm:spPr/>
    </dgm:pt>
    <dgm:pt modelId="{EE556118-8E8A-43CA-A83C-6F772E6B0217}" type="pres">
      <dgm:prSet presAssocID="{79592404-EF3C-4D20-B8B9-261DFF449929}" presName="txNode5" presStyleLbl="revTx" presStyleIdx="4" presStyleCnt="7" custAng="20538636" custScaleY="116295" custLinFactNeighborX="-2271" custLinFactNeighborY="-7234">
        <dgm:presLayoutVars>
          <dgm:bulletEnabled val="1"/>
        </dgm:presLayoutVars>
      </dgm:prSet>
      <dgm:spPr/>
    </dgm:pt>
    <dgm:pt modelId="{FC6F8FC8-151E-4B25-AFD0-756230850FCA}" type="pres">
      <dgm:prSet presAssocID="{8C9EAB66-A1D5-478E-8321-DD9DE7CED76D}" presName="dotNode5" presStyleCnt="0"/>
      <dgm:spPr/>
    </dgm:pt>
    <dgm:pt modelId="{A116582E-E192-47CF-A5D3-0D6B13FD4B9C}" type="pres">
      <dgm:prSet presAssocID="{8C9EAB66-A1D5-478E-8321-DD9DE7CED76D}" presName="dotRepeatNode" presStyleLbl="fgShp" presStyleIdx="3" presStyleCnt="5" custLinFactX="-100000" custLinFactY="-234558" custLinFactNeighborX="-114255" custLinFactNeighborY="-300000"/>
      <dgm:spPr/>
    </dgm:pt>
    <dgm:pt modelId="{B1CC416C-7994-45CD-BFBA-39535EA194EE}" type="pres">
      <dgm:prSet presAssocID="{3F30F9D4-61C3-4818-8DFF-72A56A632F78}" presName="txNode6" presStyleLbl="revTx" presStyleIdx="5" presStyleCnt="7" custAng="20607286" custScaleX="182179" custScaleY="183687" custLinFactY="-40795" custLinFactNeighborX="35328" custLinFactNeighborY="-100000">
        <dgm:presLayoutVars>
          <dgm:bulletEnabled val="1"/>
        </dgm:presLayoutVars>
      </dgm:prSet>
      <dgm:spPr/>
    </dgm:pt>
    <dgm:pt modelId="{5DCB7CEB-817A-48A2-A288-2C0B3D570D1B}" type="pres">
      <dgm:prSet presAssocID="{6C720590-CEB3-4540-BE0C-EC88C6E78DD2}" presName="dotNode6" presStyleCnt="0"/>
      <dgm:spPr/>
    </dgm:pt>
    <dgm:pt modelId="{6D9C92AF-2AE8-4532-9B4E-14AC4C2536B4}" type="pres">
      <dgm:prSet presAssocID="{6C720590-CEB3-4540-BE0C-EC88C6E78DD2}" presName="dotRepeatNode" presStyleLbl="fgShp" presStyleIdx="4" presStyleCnt="5" custLinFactY="-223129" custLinFactNeighborX="-43560" custLinFactNeighborY="-300000"/>
      <dgm:spPr/>
    </dgm:pt>
    <dgm:pt modelId="{421C46B1-CEE3-44AC-8746-A75A2527FF17}" type="pres">
      <dgm:prSet presAssocID="{8DE96187-9BB7-44FF-A30E-1FBD00216C97}" presName="txNode7" presStyleLbl="revTx" presStyleIdx="6" presStyleCnt="7" custAng="20799980" custScaleY="60592" custLinFactNeighborX="5680" custLinFactNeighborY="-18814">
        <dgm:presLayoutVars>
          <dgm:bulletEnabled val="1"/>
        </dgm:presLayoutVars>
      </dgm:prSet>
      <dgm:spPr/>
    </dgm:pt>
  </dgm:ptLst>
  <dgm:cxnLst>
    <dgm:cxn modelId="{38A29108-CA23-4120-A778-117AEE83A9CC}" type="presOf" srcId="{14CF48E9-DCA0-41D0-8F0F-636B8D70B3FC}" destId="{6614B0E5-AA2F-416A-B596-F8759F119651}" srcOrd="0" destOrd="0" presId="urn:microsoft.com/office/officeart/2009/3/layout/DescendingProcess"/>
    <dgm:cxn modelId="{E9E82317-2936-4BF4-B02F-8B099BAEF067}" type="presOf" srcId="{AA8EB062-3724-4B97-97A8-47AB75F60BD5}" destId="{97FE2DC8-B505-47F4-8FAA-4A57EEEFD89D}" srcOrd="0" destOrd="0" presId="urn:microsoft.com/office/officeart/2009/3/layout/DescendingProcess"/>
    <dgm:cxn modelId="{676B9117-2E41-40B3-A59D-9C39D114181C}" type="presOf" srcId="{8C9EAB66-A1D5-478E-8321-DD9DE7CED76D}" destId="{A116582E-E192-47CF-A5D3-0D6B13FD4B9C}" srcOrd="0" destOrd="0" presId="urn:microsoft.com/office/officeart/2009/3/layout/DescendingProcess"/>
    <dgm:cxn modelId="{36DC7B2D-3820-4950-8FE5-36B6ACDFB8C8}" type="presOf" srcId="{79592404-EF3C-4D20-B8B9-261DFF449929}" destId="{EE556118-8E8A-43CA-A83C-6F772E6B0217}" srcOrd="0" destOrd="0" presId="urn:microsoft.com/office/officeart/2009/3/layout/DescendingProcess"/>
    <dgm:cxn modelId="{B12EE040-D40C-4E21-AEFF-3E141C0E82D4}" type="presOf" srcId="{07134455-2E64-4FBD-A646-B53A4FC3A905}" destId="{6E2DD696-9C7C-4C9F-9E9D-ED8168E46F8C}" srcOrd="0" destOrd="0" presId="urn:microsoft.com/office/officeart/2009/3/layout/DescendingProcess"/>
    <dgm:cxn modelId="{1A119960-0531-431F-AD7A-9D552BA47CF8}" type="presOf" srcId="{3F30F9D4-61C3-4818-8DFF-72A56A632F78}" destId="{B1CC416C-7994-45CD-BFBA-39535EA194EE}" srcOrd="0" destOrd="0" presId="urn:microsoft.com/office/officeart/2009/3/layout/DescendingProcess"/>
    <dgm:cxn modelId="{BD846E53-024A-4FBF-B441-34A02CF5A1AA}" type="presOf" srcId="{8DE96187-9BB7-44FF-A30E-1FBD00216C97}" destId="{421C46B1-CEE3-44AC-8746-A75A2527FF17}" srcOrd="0" destOrd="0" presId="urn:microsoft.com/office/officeart/2009/3/layout/DescendingProcess"/>
    <dgm:cxn modelId="{AC952674-FD7C-45A1-B96E-571AF6E47817}" type="presOf" srcId="{D05C1936-E498-4B82-82C0-22B49B067633}" destId="{9D127C06-250A-4C19-A60E-8888B2EAD467}" srcOrd="0" destOrd="0" presId="urn:microsoft.com/office/officeart/2009/3/layout/DescendingProcess"/>
    <dgm:cxn modelId="{A79ECB59-09BA-49C2-8E49-9095DE48689E}" type="presOf" srcId="{CECB01DF-9FD6-4278-89B3-5CAA43DAD23B}" destId="{4548B27E-FB83-4F95-A51C-D0E15E5A5D23}" srcOrd="0" destOrd="0" presId="urn:microsoft.com/office/officeart/2009/3/layout/DescendingProcess"/>
    <dgm:cxn modelId="{4E82588E-0358-48DB-8719-92D3FDE1CDD7}" type="presOf" srcId="{CFBFCA3C-2527-423C-A61C-868AFF55A694}" destId="{E36E9304-7A5F-45CA-B825-37A36D2D667B}" srcOrd="0" destOrd="0" presId="urn:microsoft.com/office/officeart/2009/3/layout/DescendingProcess"/>
    <dgm:cxn modelId="{1A5ADB94-93D4-4420-9D9E-1F3D5D0509E6}" srcId="{E2CC145D-C1DF-48C6-AF93-D9E6E8317076}" destId="{E38D6ACF-A382-4F30-B417-6448FEEA7AA0}" srcOrd="1" destOrd="0" parTransId="{76573A8B-5390-4C22-B27A-F931642C8380}" sibTransId="{14CF48E9-DCA0-41D0-8F0F-636B8D70B3FC}"/>
    <dgm:cxn modelId="{7C7AA2A0-42CC-4714-9D89-4F32772E1F9A}" type="presOf" srcId="{E2CC145D-C1DF-48C6-AF93-D9E6E8317076}" destId="{78935C59-3C45-4C1B-B461-423A88DF3E35}" srcOrd="0" destOrd="0" presId="urn:microsoft.com/office/officeart/2009/3/layout/DescendingProcess"/>
    <dgm:cxn modelId="{18F310AF-83DA-4899-9ACA-9F5FC2925393}" srcId="{E2CC145D-C1DF-48C6-AF93-D9E6E8317076}" destId="{07134455-2E64-4FBD-A646-B53A4FC3A905}" srcOrd="0" destOrd="0" parTransId="{6ED0E1BB-2BC4-4D2E-B81D-B98CE2F8FE0F}" sibTransId="{C73F9067-1DF4-435E-AEDC-78E54D4DFC8B}"/>
    <dgm:cxn modelId="{CEDF37BE-FC7C-4EFB-A9A5-54307D2DFAC6}" srcId="{E2CC145D-C1DF-48C6-AF93-D9E6E8317076}" destId="{CECB01DF-9FD6-4278-89B3-5CAA43DAD23B}" srcOrd="2" destOrd="0" parTransId="{1EAB406B-6C9A-487C-AC00-C5A40E9B498C}" sibTransId="{AA8EB062-3724-4B97-97A8-47AB75F60BD5}"/>
    <dgm:cxn modelId="{A1AC98C7-6EC0-4E6A-90C0-BDAB1B1C982C}" type="presOf" srcId="{6C720590-CEB3-4540-BE0C-EC88C6E78DD2}" destId="{6D9C92AF-2AE8-4532-9B4E-14AC4C2536B4}" srcOrd="0" destOrd="0" presId="urn:microsoft.com/office/officeart/2009/3/layout/DescendingProcess"/>
    <dgm:cxn modelId="{380A98CC-245A-4423-9B21-16A6B41B3561}" srcId="{E2CC145D-C1DF-48C6-AF93-D9E6E8317076}" destId="{3F30F9D4-61C3-4818-8DFF-72A56A632F78}" srcOrd="5" destOrd="0" parTransId="{C101ADA9-1CF3-499B-BE5B-22F0807004F9}" sibTransId="{6C720590-CEB3-4540-BE0C-EC88C6E78DD2}"/>
    <dgm:cxn modelId="{DBC426CE-8A32-4169-9927-1B30B7D0F675}" srcId="{E2CC145D-C1DF-48C6-AF93-D9E6E8317076}" destId="{8DE96187-9BB7-44FF-A30E-1FBD00216C97}" srcOrd="6" destOrd="0" parTransId="{C59D8E22-7566-4E65-A906-6DAF90172DD9}" sibTransId="{739C91D1-AFC1-445A-BB3A-2F481F47F993}"/>
    <dgm:cxn modelId="{E97B3CDD-64F4-4137-A247-778A6DF891F5}" srcId="{E2CC145D-C1DF-48C6-AF93-D9E6E8317076}" destId="{79592404-EF3C-4D20-B8B9-261DFF449929}" srcOrd="4" destOrd="0" parTransId="{98AD2F00-81CB-4F10-95F7-620425A39FED}" sibTransId="{8C9EAB66-A1D5-478E-8321-DD9DE7CED76D}"/>
    <dgm:cxn modelId="{9AB3D9FB-F722-4249-851A-84BE835C7565}" srcId="{E2CC145D-C1DF-48C6-AF93-D9E6E8317076}" destId="{CFBFCA3C-2527-423C-A61C-868AFF55A694}" srcOrd="3" destOrd="0" parTransId="{FF153174-D0EB-4458-BBFB-70F464B05283}" sibTransId="{D05C1936-E498-4B82-82C0-22B49B067633}"/>
    <dgm:cxn modelId="{14DFBCFC-2C0C-430F-9DE4-5DEC2DB69D61}" type="presOf" srcId="{E38D6ACF-A382-4F30-B417-6448FEEA7AA0}" destId="{7044820F-04C4-4FC6-8BDC-C8B4EC67C560}" srcOrd="0" destOrd="0" presId="urn:microsoft.com/office/officeart/2009/3/layout/DescendingProcess"/>
    <dgm:cxn modelId="{8C58C5E9-2972-4F58-A644-129D209363E1}" type="presParOf" srcId="{78935C59-3C45-4C1B-B461-423A88DF3E35}" destId="{12E4829C-CA16-4F78-A355-2F60419110AC}" srcOrd="0" destOrd="0" presId="urn:microsoft.com/office/officeart/2009/3/layout/DescendingProcess"/>
    <dgm:cxn modelId="{1A6BFE99-371D-4E7B-952A-69B361D001CB}" type="presParOf" srcId="{78935C59-3C45-4C1B-B461-423A88DF3E35}" destId="{6E2DD696-9C7C-4C9F-9E9D-ED8168E46F8C}" srcOrd="1" destOrd="0" presId="urn:microsoft.com/office/officeart/2009/3/layout/DescendingProcess"/>
    <dgm:cxn modelId="{FC970E19-ED58-4074-94F2-304DBD75AA75}" type="presParOf" srcId="{78935C59-3C45-4C1B-B461-423A88DF3E35}" destId="{7044820F-04C4-4FC6-8BDC-C8B4EC67C560}" srcOrd="2" destOrd="0" presId="urn:microsoft.com/office/officeart/2009/3/layout/DescendingProcess"/>
    <dgm:cxn modelId="{6171B5C2-5C97-4D4D-85E4-921E4FE0FABE}" type="presParOf" srcId="{78935C59-3C45-4C1B-B461-423A88DF3E35}" destId="{90F9D8C5-689F-4AF6-9C0B-1051AF1FA6B0}" srcOrd="3" destOrd="0" presId="urn:microsoft.com/office/officeart/2009/3/layout/DescendingProcess"/>
    <dgm:cxn modelId="{FE0E531E-333C-46EF-A795-17BEE015FDAD}" type="presParOf" srcId="{90F9D8C5-689F-4AF6-9C0B-1051AF1FA6B0}" destId="{6614B0E5-AA2F-416A-B596-F8759F119651}" srcOrd="0" destOrd="0" presId="urn:microsoft.com/office/officeart/2009/3/layout/DescendingProcess"/>
    <dgm:cxn modelId="{EA6F5C7C-4A77-436E-BC1C-466369888B56}" type="presParOf" srcId="{78935C59-3C45-4C1B-B461-423A88DF3E35}" destId="{4548B27E-FB83-4F95-A51C-D0E15E5A5D23}" srcOrd="4" destOrd="0" presId="urn:microsoft.com/office/officeart/2009/3/layout/DescendingProcess"/>
    <dgm:cxn modelId="{DE176F13-3F06-4D43-9BCF-9FF8BA1C37DE}" type="presParOf" srcId="{78935C59-3C45-4C1B-B461-423A88DF3E35}" destId="{A22EEBC7-6D9A-4CC7-B224-F6B220819FC3}" srcOrd="5" destOrd="0" presId="urn:microsoft.com/office/officeart/2009/3/layout/DescendingProcess"/>
    <dgm:cxn modelId="{15866B22-8A9F-4FA5-A39D-DFEE79972AB4}" type="presParOf" srcId="{A22EEBC7-6D9A-4CC7-B224-F6B220819FC3}" destId="{97FE2DC8-B505-47F4-8FAA-4A57EEEFD89D}" srcOrd="0" destOrd="0" presId="urn:microsoft.com/office/officeart/2009/3/layout/DescendingProcess"/>
    <dgm:cxn modelId="{4E1ED5A2-48FF-4811-9740-9D4E7466C22D}" type="presParOf" srcId="{78935C59-3C45-4C1B-B461-423A88DF3E35}" destId="{E36E9304-7A5F-45CA-B825-37A36D2D667B}" srcOrd="6" destOrd="0" presId="urn:microsoft.com/office/officeart/2009/3/layout/DescendingProcess"/>
    <dgm:cxn modelId="{D923377F-E9E0-4B2B-BFE2-8C4889268153}" type="presParOf" srcId="{78935C59-3C45-4C1B-B461-423A88DF3E35}" destId="{0CC57FF6-1E22-4D32-8321-0ECBBA0BD48A}" srcOrd="7" destOrd="0" presId="urn:microsoft.com/office/officeart/2009/3/layout/DescendingProcess"/>
    <dgm:cxn modelId="{CEF7D826-5B3E-456B-92A3-F03332C22927}" type="presParOf" srcId="{0CC57FF6-1E22-4D32-8321-0ECBBA0BD48A}" destId="{9D127C06-250A-4C19-A60E-8888B2EAD467}" srcOrd="0" destOrd="0" presId="urn:microsoft.com/office/officeart/2009/3/layout/DescendingProcess"/>
    <dgm:cxn modelId="{2490844D-DF49-45A1-8DAC-3418EF49BA9D}" type="presParOf" srcId="{78935C59-3C45-4C1B-B461-423A88DF3E35}" destId="{EE556118-8E8A-43CA-A83C-6F772E6B0217}" srcOrd="8" destOrd="0" presId="urn:microsoft.com/office/officeart/2009/3/layout/DescendingProcess"/>
    <dgm:cxn modelId="{BC36429D-E6A1-442D-B510-D436E8FAAE79}" type="presParOf" srcId="{78935C59-3C45-4C1B-B461-423A88DF3E35}" destId="{FC6F8FC8-151E-4B25-AFD0-756230850FCA}" srcOrd="9" destOrd="0" presId="urn:microsoft.com/office/officeart/2009/3/layout/DescendingProcess"/>
    <dgm:cxn modelId="{3728E331-8BC5-4BEE-B548-D1F86FA20C75}" type="presParOf" srcId="{FC6F8FC8-151E-4B25-AFD0-756230850FCA}" destId="{A116582E-E192-47CF-A5D3-0D6B13FD4B9C}" srcOrd="0" destOrd="0" presId="urn:microsoft.com/office/officeart/2009/3/layout/DescendingProcess"/>
    <dgm:cxn modelId="{4E83194B-950A-408E-98CD-3C591C8E844D}" type="presParOf" srcId="{78935C59-3C45-4C1B-B461-423A88DF3E35}" destId="{B1CC416C-7994-45CD-BFBA-39535EA194EE}" srcOrd="10" destOrd="0" presId="urn:microsoft.com/office/officeart/2009/3/layout/DescendingProcess"/>
    <dgm:cxn modelId="{856B95D2-D7C2-4593-88DE-588CFDEC0A20}" type="presParOf" srcId="{78935C59-3C45-4C1B-B461-423A88DF3E35}" destId="{5DCB7CEB-817A-48A2-A288-2C0B3D570D1B}" srcOrd="11" destOrd="0" presId="urn:microsoft.com/office/officeart/2009/3/layout/DescendingProcess"/>
    <dgm:cxn modelId="{9500B64F-95B3-427E-9BCD-5D2622893C67}" type="presParOf" srcId="{5DCB7CEB-817A-48A2-A288-2C0B3D570D1B}" destId="{6D9C92AF-2AE8-4532-9B4E-14AC4C2536B4}" srcOrd="0" destOrd="0" presId="urn:microsoft.com/office/officeart/2009/3/layout/DescendingProcess"/>
    <dgm:cxn modelId="{6BF01676-2AE2-4147-AA67-4BC45D15BBE0}" type="presParOf" srcId="{78935C59-3C45-4C1B-B461-423A88DF3E35}" destId="{421C46B1-CEE3-44AC-8746-A75A2527FF17}"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CFC05C-9CCA-4575-B989-00F3C6F53CC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0A5FFB22-F950-4A92-824C-BB7A7040BB0F}">
      <dgm:prSet phldrT="[Text]"/>
      <dgm:spPr>
        <a:solidFill>
          <a:srgbClr val="C00000">
            <a:alpha val="50000"/>
          </a:srgbClr>
        </a:solidFill>
      </dgm:spPr>
      <dgm:t>
        <a:bodyPr/>
        <a:lstStyle/>
        <a:p>
          <a:r>
            <a:rPr lang="en-US" dirty="0"/>
            <a:t>Types of Hearing Panels </a:t>
          </a:r>
        </a:p>
      </dgm:t>
    </dgm:pt>
    <dgm:pt modelId="{C1737A5B-C5DF-4C6F-AE0B-5223A9CF4CEA}" type="parTrans" cxnId="{C26420C4-EA85-496F-B422-5F1CEC14EB77}">
      <dgm:prSet/>
      <dgm:spPr/>
      <dgm:t>
        <a:bodyPr/>
        <a:lstStyle/>
        <a:p>
          <a:endParaRPr lang="en-US"/>
        </a:p>
      </dgm:t>
    </dgm:pt>
    <dgm:pt modelId="{5182330B-F88C-4334-889D-3288B85584B5}" type="sibTrans" cxnId="{C26420C4-EA85-496F-B422-5F1CEC14EB77}">
      <dgm:prSet/>
      <dgm:spPr/>
      <dgm:t>
        <a:bodyPr/>
        <a:lstStyle/>
        <a:p>
          <a:endParaRPr lang="en-US"/>
        </a:p>
      </dgm:t>
    </dgm:pt>
    <dgm:pt modelId="{E233C268-B963-4380-8D10-710F8079B127}">
      <dgm:prSet phldrT="[Text]"/>
      <dgm:spPr>
        <a:solidFill>
          <a:srgbClr val="C00000">
            <a:alpha val="50000"/>
          </a:srgbClr>
        </a:solidFill>
      </dgm:spPr>
      <dgm:t>
        <a:bodyPr/>
        <a:lstStyle/>
        <a:p>
          <a:r>
            <a:rPr lang="en-US" dirty="0"/>
            <a:t>Academic Integrity Hearing Panel</a:t>
          </a:r>
        </a:p>
      </dgm:t>
    </dgm:pt>
    <dgm:pt modelId="{85A447A5-CF23-4210-A427-B2DDD893EC69}" type="parTrans" cxnId="{4DC91789-5A81-4FB7-ACCB-AA322C51F2B4}">
      <dgm:prSet/>
      <dgm:spPr/>
      <dgm:t>
        <a:bodyPr/>
        <a:lstStyle/>
        <a:p>
          <a:endParaRPr lang="en-US"/>
        </a:p>
      </dgm:t>
    </dgm:pt>
    <dgm:pt modelId="{64E3794D-5C62-4C31-915C-08028AF834F5}" type="sibTrans" cxnId="{4DC91789-5A81-4FB7-ACCB-AA322C51F2B4}">
      <dgm:prSet/>
      <dgm:spPr/>
      <dgm:t>
        <a:bodyPr/>
        <a:lstStyle/>
        <a:p>
          <a:endParaRPr lang="en-US"/>
        </a:p>
      </dgm:t>
    </dgm:pt>
    <dgm:pt modelId="{3C538794-C4C2-4133-B0AA-2733F7390261}">
      <dgm:prSet phldrT="[Text]"/>
      <dgm:spPr>
        <a:solidFill>
          <a:srgbClr val="C00000">
            <a:alpha val="50000"/>
          </a:srgbClr>
        </a:solidFill>
      </dgm:spPr>
      <dgm:t>
        <a:bodyPr/>
        <a:lstStyle/>
        <a:p>
          <a:r>
            <a:rPr lang="en-US" dirty="0"/>
            <a:t>Appeals Hearing Panel </a:t>
          </a:r>
        </a:p>
      </dgm:t>
    </dgm:pt>
    <dgm:pt modelId="{55490C04-C622-4D83-AC0A-0F4DFBD2CF40}" type="parTrans" cxnId="{EDBCB187-796C-491B-AA02-3EFE3A29027A}">
      <dgm:prSet/>
      <dgm:spPr/>
      <dgm:t>
        <a:bodyPr/>
        <a:lstStyle/>
        <a:p>
          <a:endParaRPr lang="en-US"/>
        </a:p>
      </dgm:t>
    </dgm:pt>
    <dgm:pt modelId="{8252B99A-3243-46D1-A006-07B200AB83FB}" type="sibTrans" cxnId="{EDBCB187-796C-491B-AA02-3EFE3A29027A}">
      <dgm:prSet/>
      <dgm:spPr/>
      <dgm:t>
        <a:bodyPr/>
        <a:lstStyle/>
        <a:p>
          <a:endParaRPr lang="en-US"/>
        </a:p>
      </dgm:t>
    </dgm:pt>
    <dgm:pt modelId="{3A77A982-9DFF-4918-BF78-AAF5904AEB09}">
      <dgm:prSet phldrT="[Text]"/>
      <dgm:spPr>
        <a:solidFill>
          <a:srgbClr val="C00000">
            <a:alpha val="50000"/>
          </a:srgbClr>
        </a:solidFill>
      </dgm:spPr>
      <dgm:t>
        <a:bodyPr/>
        <a:lstStyle/>
        <a:p>
          <a:r>
            <a:rPr lang="en-US" dirty="0"/>
            <a:t>College Hearing Panel</a:t>
          </a:r>
        </a:p>
      </dgm:t>
    </dgm:pt>
    <dgm:pt modelId="{CE8B2ABB-D29D-45EE-957F-2793CC1D8312}" type="parTrans" cxnId="{96167675-A33A-4874-B033-683C890FEA48}">
      <dgm:prSet/>
      <dgm:spPr/>
      <dgm:t>
        <a:bodyPr/>
        <a:lstStyle/>
        <a:p>
          <a:endParaRPr lang="en-US"/>
        </a:p>
      </dgm:t>
    </dgm:pt>
    <dgm:pt modelId="{21834CE8-EB95-4345-AD62-1942AFB5240A}" type="sibTrans" cxnId="{96167675-A33A-4874-B033-683C890FEA48}">
      <dgm:prSet/>
      <dgm:spPr/>
      <dgm:t>
        <a:bodyPr/>
        <a:lstStyle/>
        <a:p>
          <a:endParaRPr lang="en-US"/>
        </a:p>
      </dgm:t>
    </dgm:pt>
    <dgm:pt modelId="{B48A353D-5392-4A7D-9F2F-47F4F5133985}">
      <dgm:prSet phldrT="[Text]"/>
      <dgm:spPr>
        <a:solidFill>
          <a:srgbClr val="C00000">
            <a:alpha val="50000"/>
          </a:srgbClr>
        </a:solidFill>
      </dgm:spPr>
      <dgm:t>
        <a:bodyPr/>
        <a:lstStyle/>
        <a:p>
          <a:r>
            <a:rPr lang="en-US" dirty="0"/>
            <a:t>Title IX Hearing Panel </a:t>
          </a:r>
        </a:p>
      </dgm:t>
    </dgm:pt>
    <dgm:pt modelId="{54CDCF7C-7A59-4F68-AC26-4CE62824FB24}" type="parTrans" cxnId="{4D222121-1B28-43D8-A3D2-B2AE5EEFC8F7}">
      <dgm:prSet/>
      <dgm:spPr/>
      <dgm:t>
        <a:bodyPr/>
        <a:lstStyle/>
        <a:p>
          <a:endParaRPr lang="en-US"/>
        </a:p>
      </dgm:t>
    </dgm:pt>
    <dgm:pt modelId="{4024D793-856D-4DBD-987A-5BEA4F2CAF4A}" type="sibTrans" cxnId="{4D222121-1B28-43D8-A3D2-B2AE5EEFC8F7}">
      <dgm:prSet/>
      <dgm:spPr/>
      <dgm:t>
        <a:bodyPr/>
        <a:lstStyle/>
        <a:p>
          <a:endParaRPr lang="en-US"/>
        </a:p>
      </dgm:t>
    </dgm:pt>
    <dgm:pt modelId="{1609E144-0A78-4777-A872-926657EA8109}" type="pres">
      <dgm:prSet presAssocID="{80CFC05C-9CCA-4575-B989-00F3C6F53CCE}" presName="composite" presStyleCnt="0">
        <dgm:presLayoutVars>
          <dgm:chMax val="1"/>
          <dgm:dir/>
          <dgm:resizeHandles val="exact"/>
        </dgm:presLayoutVars>
      </dgm:prSet>
      <dgm:spPr/>
    </dgm:pt>
    <dgm:pt modelId="{89BAFD35-7992-4E04-AC51-DD427E52B35A}" type="pres">
      <dgm:prSet presAssocID="{80CFC05C-9CCA-4575-B989-00F3C6F53CCE}" presName="radial" presStyleCnt="0">
        <dgm:presLayoutVars>
          <dgm:animLvl val="ctr"/>
        </dgm:presLayoutVars>
      </dgm:prSet>
      <dgm:spPr/>
    </dgm:pt>
    <dgm:pt modelId="{434343AE-C2C9-4BC8-9E7C-B080F6EB81F6}" type="pres">
      <dgm:prSet presAssocID="{0A5FFB22-F950-4A92-824C-BB7A7040BB0F}" presName="centerShape" presStyleLbl="vennNode1" presStyleIdx="0" presStyleCnt="5"/>
      <dgm:spPr/>
    </dgm:pt>
    <dgm:pt modelId="{FB5DF153-3D6C-469B-A839-D8A3841B5E0C}" type="pres">
      <dgm:prSet presAssocID="{E233C268-B963-4380-8D10-710F8079B127}" presName="node" presStyleLbl="vennNode1" presStyleIdx="1" presStyleCnt="5">
        <dgm:presLayoutVars>
          <dgm:bulletEnabled val="1"/>
        </dgm:presLayoutVars>
      </dgm:prSet>
      <dgm:spPr/>
    </dgm:pt>
    <dgm:pt modelId="{7D000A5C-637B-4C4D-935A-A34A3BFD6E1E}" type="pres">
      <dgm:prSet presAssocID="{3C538794-C4C2-4133-B0AA-2733F7390261}" presName="node" presStyleLbl="vennNode1" presStyleIdx="2" presStyleCnt="5">
        <dgm:presLayoutVars>
          <dgm:bulletEnabled val="1"/>
        </dgm:presLayoutVars>
      </dgm:prSet>
      <dgm:spPr/>
    </dgm:pt>
    <dgm:pt modelId="{2D391D04-DAC4-4345-BD4C-64E4BA8644D5}" type="pres">
      <dgm:prSet presAssocID="{3A77A982-9DFF-4918-BF78-AAF5904AEB09}" presName="node" presStyleLbl="vennNode1" presStyleIdx="3" presStyleCnt="5">
        <dgm:presLayoutVars>
          <dgm:bulletEnabled val="1"/>
        </dgm:presLayoutVars>
      </dgm:prSet>
      <dgm:spPr/>
    </dgm:pt>
    <dgm:pt modelId="{37E7E20F-99C9-414E-814E-FC77BB54BEB7}" type="pres">
      <dgm:prSet presAssocID="{B48A353D-5392-4A7D-9F2F-47F4F5133985}" presName="node" presStyleLbl="vennNode1" presStyleIdx="4" presStyleCnt="5">
        <dgm:presLayoutVars>
          <dgm:bulletEnabled val="1"/>
        </dgm:presLayoutVars>
      </dgm:prSet>
      <dgm:spPr/>
    </dgm:pt>
  </dgm:ptLst>
  <dgm:cxnLst>
    <dgm:cxn modelId="{4709780D-6B8C-42C9-AAE1-275D8C97BC0A}" type="presOf" srcId="{0A5FFB22-F950-4A92-824C-BB7A7040BB0F}" destId="{434343AE-C2C9-4BC8-9E7C-B080F6EB81F6}" srcOrd="0" destOrd="0" presId="urn:microsoft.com/office/officeart/2005/8/layout/radial3"/>
    <dgm:cxn modelId="{6B83931D-CBDB-437B-8979-01CDD665F7E5}" type="presOf" srcId="{80CFC05C-9CCA-4575-B989-00F3C6F53CCE}" destId="{1609E144-0A78-4777-A872-926657EA8109}" srcOrd="0" destOrd="0" presId="urn:microsoft.com/office/officeart/2005/8/layout/radial3"/>
    <dgm:cxn modelId="{4D222121-1B28-43D8-A3D2-B2AE5EEFC8F7}" srcId="{0A5FFB22-F950-4A92-824C-BB7A7040BB0F}" destId="{B48A353D-5392-4A7D-9F2F-47F4F5133985}" srcOrd="3" destOrd="0" parTransId="{54CDCF7C-7A59-4F68-AC26-4CE62824FB24}" sibTransId="{4024D793-856D-4DBD-987A-5BEA4F2CAF4A}"/>
    <dgm:cxn modelId="{2E2CEE5F-8D9C-4EA3-904E-9136B776C4AE}" type="presOf" srcId="{3A77A982-9DFF-4918-BF78-AAF5904AEB09}" destId="{2D391D04-DAC4-4345-BD4C-64E4BA8644D5}" srcOrd="0" destOrd="0" presId="urn:microsoft.com/office/officeart/2005/8/layout/radial3"/>
    <dgm:cxn modelId="{96167675-A33A-4874-B033-683C890FEA48}" srcId="{0A5FFB22-F950-4A92-824C-BB7A7040BB0F}" destId="{3A77A982-9DFF-4918-BF78-AAF5904AEB09}" srcOrd="2" destOrd="0" parTransId="{CE8B2ABB-D29D-45EE-957F-2793CC1D8312}" sibTransId="{21834CE8-EB95-4345-AD62-1942AFB5240A}"/>
    <dgm:cxn modelId="{EDBCB187-796C-491B-AA02-3EFE3A29027A}" srcId="{0A5FFB22-F950-4A92-824C-BB7A7040BB0F}" destId="{3C538794-C4C2-4133-B0AA-2733F7390261}" srcOrd="1" destOrd="0" parTransId="{55490C04-C622-4D83-AC0A-0F4DFBD2CF40}" sibTransId="{8252B99A-3243-46D1-A006-07B200AB83FB}"/>
    <dgm:cxn modelId="{4DC91789-5A81-4FB7-ACCB-AA322C51F2B4}" srcId="{0A5FFB22-F950-4A92-824C-BB7A7040BB0F}" destId="{E233C268-B963-4380-8D10-710F8079B127}" srcOrd="0" destOrd="0" parTransId="{85A447A5-CF23-4210-A427-B2DDD893EC69}" sibTransId="{64E3794D-5C62-4C31-915C-08028AF834F5}"/>
    <dgm:cxn modelId="{C26420C4-EA85-496F-B422-5F1CEC14EB77}" srcId="{80CFC05C-9CCA-4575-B989-00F3C6F53CCE}" destId="{0A5FFB22-F950-4A92-824C-BB7A7040BB0F}" srcOrd="0" destOrd="0" parTransId="{C1737A5B-C5DF-4C6F-AE0B-5223A9CF4CEA}" sibTransId="{5182330B-F88C-4334-889D-3288B85584B5}"/>
    <dgm:cxn modelId="{613DE4DA-F081-4B84-AD52-38833E001FDD}" type="presOf" srcId="{B48A353D-5392-4A7D-9F2F-47F4F5133985}" destId="{37E7E20F-99C9-414E-814E-FC77BB54BEB7}" srcOrd="0" destOrd="0" presId="urn:microsoft.com/office/officeart/2005/8/layout/radial3"/>
    <dgm:cxn modelId="{8F41FEDB-E488-4862-A2A3-B7515B69DAFE}" type="presOf" srcId="{3C538794-C4C2-4133-B0AA-2733F7390261}" destId="{7D000A5C-637B-4C4D-935A-A34A3BFD6E1E}" srcOrd="0" destOrd="0" presId="urn:microsoft.com/office/officeart/2005/8/layout/radial3"/>
    <dgm:cxn modelId="{9DC3ECFA-9515-4898-B0A1-A6580986A64D}" type="presOf" srcId="{E233C268-B963-4380-8D10-710F8079B127}" destId="{FB5DF153-3D6C-469B-A839-D8A3841B5E0C}" srcOrd="0" destOrd="0" presId="urn:microsoft.com/office/officeart/2005/8/layout/radial3"/>
    <dgm:cxn modelId="{6620C369-8475-4C10-AE37-68044BEB182C}" type="presParOf" srcId="{1609E144-0A78-4777-A872-926657EA8109}" destId="{89BAFD35-7992-4E04-AC51-DD427E52B35A}" srcOrd="0" destOrd="0" presId="urn:microsoft.com/office/officeart/2005/8/layout/radial3"/>
    <dgm:cxn modelId="{C8D310FA-F621-48EE-9304-18D73BCB4C9E}" type="presParOf" srcId="{89BAFD35-7992-4E04-AC51-DD427E52B35A}" destId="{434343AE-C2C9-4BC8-9E7C-B080F6EB81F6}" srcOrd="0" destOrd="0" presId="urn:microsoft.com/office/officeart/2005/8/layout/radial3"/>
    <dgm:cxn modelId="{7C02D928-E067-4C50-A7ED-3C8304A4F668}" type="presParOf" srcId="{89BAFD35-7992-4E04-AC51-DD427E52B35A}" destId="{FB5DF153-3D6C-469B-A839-D8A3841B5E0C}" srcOrd="1" destOrd="0" presId="urn:microsoft.com/office/officeart/2005/8/layout/radial3"/>
    <dgm:cxn modelId="{9967DD55-D480-4924-BC48-012278C806ED}" type="presParOf" srcId="{89BAFD35-7992-4E04-AC51-DD427E52B35A}" destId="{7D000A5C-637B-4C4D-935A-A34A3BFD6E1E}" srcOrd="2" destOrd="0" presId="urn:microsoft.com/office/officeart/2005/8/layout/radial3"/>
    <dgm:cxn modelId="{B782B1E7-E2CC-41E2-89FD-EABBAC806C26}" type="presParOf" srcId="{89BAFD35-7992-4E04-AC51-DD427E52B35A}" destId="{2D391D04-DAC4-4345-BD4C-64E4BA8644D5}" srcOrd="3" destOrd="0" presId="urn:microsoft.com/office/officeart/2005/8/layout/radial3"/>
    <dgm:cxn modelId="{D46CFDC5-9ACA-47A2-B7EC-ED56CC48AAF4}" type="presParOf" srcId="{89BAFD35-7992-4E04-AC51-DD427E52B35A}" destId="{37E7E20F-99C9-414E-814E-FC77BB54BEB7}"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A1057A-02F3-4596-8331-7A00A7A57F88}"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20CDA4FE-3744-4931-AF85-F9B49F58698F}">
      <dgm:prSet/>
      <dgm:spPr/>
      <dgm:t>
        <a:bodyPr/>
        <a:lstStyle/>
        <a:p>
          <a:r>
            <a:rPr lang="en-US"/>
            <a:t>Typically Instructor meets with student first </a:t>
          </a:r>
        </a:p>
      </dgm:t>
    </dgm:pt>
    <dgm:pt modelId="{68275535-3B4B-499B-BDB0-B9D76C0EB18F}" type="parTrans" cxnId="{1D5893E6-134E-4465-AA05-E47F0BD56DB0}">
      <dgm:prSet/>
      <dgm:spPr/>
      <dgm:t>
        <a:bodyPr/>
        <a:lstStyle/>
        <a:p>
          <a:endParaRPr lang="en-US"/>
        </a:p>
      </dgm:t>
    </dgm:pt>
    <dgm:pt modelId="{8CA58F22-032A-46A5-8337-73F6B4A1D27A}" type="sibTrans" cxnId="{1D5893E6-134E-4465-AA05-E47F0BD56DB0}">
      <dgm:prSet/>
      <dgm:spPr/>
      <dgm:t>
        <a:bodyPr/>
        <a:lstStyle/>
        <a:p>
          <a:endParaRPr lang="en-US"/>
        </a:p>
      </dgm:t>
    </dgm:pt>
    <dgm:pt modelId="{B782EBAD-4796-4174-837F-F1502975FA36}">
      <dgm:prSet/>
      <dgm:spPr/>
      <dgm:t>
        <a:bodyPr/>
        <a:lstStyle/>
        <a:p>
          <a:r>
            <a:rPr lang="en-US"/>
            <a:t>Director of Student Conduct serves as advisor to board </a:t>
          </a:r>
        </a:p>
      </dgm:t>
    </dgm:pt>
    <dgm:pt modelId="{56E975BB-5774-4222-B018-B832A1C3EB09}" type="parTrans" cxnId="{E9350CAE-4135-4B8C-95D1-A1EBE31EBD22}">
      <dgm:prSet/>
      <dgm:spPr/>
      <dgm:t>
        <a:bodyPr/>
        <a:lstStyle/>
        <a:p>
          <a:endParaRPr lang="en-US"/>
        </a:p>
      </dgm:t>
    </dgm:pt>
    <dgm:pt modelId="{6BEFBAF1-C8A4-4057-B437-6CB6E9466DFD}" type="sibTrans" cxnId="{E9350CAE-4135-4B8C-95D1-A1EBE31EBD22}">
      <dgm:prSet/>
      <dgm:spPr/>
      <dgm:t>
        <a:bodyPr/>
        <a:lstStyle/>
        <a:p>
          <a:endParaRPr lang="en-US"/>
        </a:p>
      </dgm:t>
    </dgm:pt>
    <dgm:pt modelId="{6C64AE91-40D5-48E4-BEDB-4D3EF2510EDF}">
      <dgm:prSet/>
      <dgm:spPr/>
      <dgm:t>
        <a:bodyPr/>
        <a:lstStyle/>
        <a:p>
          <a:r>
            <a:rPr lang="en-US"/>
            <a:t>Follow a script </a:t>
          </a:r>
        </a:p>
      </dgm:t>
    </dgm:pt>
    <dgm:pt modelId="{7F4BC98D-0086-4653-B6FB-0931F3D00718}" type="parTrans" cxnId="{5F8B425E-A7B1-40B9-9CD1-2DF0C6C84B3C}">
      <dgm:prSet/>
      <dgm:spPr/>
      <dgm:t>
        <a:bodyPr/>
        <a:lstStyle/>
        <a:p>
          <a:endParaRPr lang="en-US"/>
        </a:p>
      </dgm:t>
    </dgm:pt>
    <dgm:pt modelId="{4EC8232D-0D7A-47D8-AFE1-D722BC6822B2}" type="sibTrans" cxnId="{5F8B425E-A7B1-40B9-9CD1-2DF0C6C84B3C}">
      <dgm:prSet/>
      <dgm:spPr/>
      <dgm:t>
        <a:bodyPr/>
        <a:lstStyle/>
        <a:p>
          <a:endParaRPr lang="en-US"/>
        </a:p>
      </dgm:t>
    </dgm:pt>
    <dgm:pt modelId="{A65EFD0B-CCA2-4406-A84B-33888EE94087}">
      <dgm:prSet/>
      <dgm:spPr/>
      <dgm:t>
        <a:bodyPr/>
        <a:lstStyle/>
        <a:p>
          <a:r>
            <a:rPr lang="en-US" dirty="0"/>
            <a:t>Panel consists of at least 2 faculty (3 board members total) </a:t>
          </a:r>
        </a:p>
      </dgm:t>
    </dgm:pt>
    <dgm:pt modelId="{A87B0696-CF6C-40D3-B138-7B0D086BA22D}" type="parTrans" cxnId="{FD32729C-8A7E-466E-9502-67DA7964040A}">
      <dgm:prSet/>
      <dgm:spPr/>
      <dgm:t>
        <a:bodyPr/>
        <a:lstStyle/>
        <a:p>
          <a:endParaRPr lang="en-US"/>
        </a:p>
      </dgm:t>
    </dgm:pt>
    <dgm:pt modelId="{516B839F-B20F-4702-9836-FBDEBF4F1DB2}" type="sibTrans" cxnId="{FD32729C-8A7E-466E-9502-67DA7964040A}">
      <dgm:prSet/>
      <dgm:spPr/>
      <dgm:t>
        <a:bodyPr/>
        <a:lstStyle/>
        <a:p>
          <a:endParaRPr lang="en-US"/>
        </a:p>
      </dgm:t>
    </dgm:pt>
    <dgm:pt modelId="{989A0851-B83C-48A9-A563-C5797D0574B7}">
      <dgm:prSet/>
      <dgm:spPr/>
      <dgm:t>
        <a:bodyPr/>
        <a:lstStyle/>
        <a:p>
          <a:r>
            <a:rPr lang="en-US"/>
            <a:t>Can ask questions to: </a:t>
          </a:r>
        </a:p>
      </dgm:t>
    </dgm:pt>
    <dgm:pt modelId="{A70E4320-F0D3-4DC4-84F7-BE3D77C8877E}" type="parTrans" cxnId="{30EECF75-2BAF-4387-A84D-1A671B362817}">
      <dgm:prSet/>
      <dgm:spPr/>
      <dgm:t>
        <a:bodyPr/>
        <a:lstStyle/>
        <a:p>
          <a:endParaRPr lang="en-US"/>
        </a:p>
      </dgm:t>
    </dgm:pt>
    <dgm:pt modelId="{2518EBC4-8710-4BD3-B175-5704127A828F}" type="sibTrans" cxnId="{30EECF75-2BAF-4387-A84D-1A671B362817}">
      <dgm:prSet/>
      <dgm:spPr/>
      <dgm:t>
        <a:bodyPr/>
        <a:lstStyle/>
        <a:p>
          <a:endParaRPr lang="en-US"/>
        </a:p>
      </dgm:t>
    </dgm:pt>
    <dgm:pt modelId="{D5CB3E91-7AFE-48F9-93F4-3F3F7F799AB3}">
      <dgm:prSet/>
      <dgm:spPr/>
      <dgm:t>
        <a:bodyPr/>
        <a:lstStyle/>
        <a:p>
          <a:r>
            <a:rPr lang="en-US"/>
            <a:t>Responding Party (student) </a:t>
          </a:r>
        </a:p>
      </dgm:t>
    </dgm:pt>
    <dgm:pt modelId="{9B2D27B0-117C-40FB-978E-B64DCBA0BA3D}" type="parTrans" cxnId="{51D3709B-1430-4511-91D6-A1DC9260251C}">
      <dgm:prSet/>
      <dgm:spPr/>
      <dgm:t>
        <a:bodyPr/>
        <a:lstStyle/>
        <a:p>
          <a:endParaRPr lang="en-US"/>
        </a:p>
      </dgm:t>
    </dgm:pt>
    <dgm:pt modelId="{E111F5EE-D053-46B0-884B-1DC015E068B8}" type="sibTrans" cxnId="{51D3709B-1430-4511-91D6-A1DC9260251C}">
      <dgm:prSet/>
      <dgm:spPr/>
      <dgm:t>
        <a:bodyPr/>
        <a:lstStyle/>
        <a:p>
          <a:endParaRPr lang="en-US"/>
        </a:p>
      </dgm:t>
    </dgm:pt>
    <dgm:pt modelId="{A478FBEA-FB48-4D31-9274-6F97535B5D07}">
      <dgm:prSet/>
      <dgm:spPr/>
      <dgm:t>
        <a:bodyPr/>
        <a:lstStyle/>
        <a:p>
          <a:r>
            <a:rPr lang="en-US"/>
            <a:t>Instructor of course </a:t>
          </a:r>
        </a:p>
      </dgm:t>
    </dgm:pt>
    <dgm:pt modelId="{689AD211-9FE8-4168-819E-5ED2CB0B26B5}" type="parTrans" cxnId="{4D2F331B-3D53-45CF-8C4A-B8A8B91419FA}">
      <dgm:prSet/>
      <dgm:spPr/>
      <dgm:t>
        <a:bodyPr/>
        <a:lstStyle/>
        <a:p>
          <a:endParaRPr lang="en-US"/>
        </a:p>
      </dgm:t>
    </dgm:pt>
    <dgm:pt modelId="{B162BA4E-3FCE-4AFB-83C8-B72C713B8112}" type="sibTrans" cxnId="{4D2F331B-3D53-45CF-8C4A-B8A8B91419FA}">
      <dgm:prSet/>
      <dgm:spPr/>
      <dgm:t>
        <a:bodyPr/>
        <a:lstStyle/>
        <a:p>
          <a:endParaRPr lang="en-US"/>
        </a:p>
      </dgm:t>
    </dgm:pt>
    <dgm:pt modelId="{9212F35F-B429-4DFF-BDE5-A20A191912D6}">
      <dgm:prSet/>
      <dgm:spPr/>
      <dgm:t>
        <a:bodyPr/>
        <a:lstStyle/>
        <a:p>
          <a:r>
            <a:rPr lang="en-US" dirty="0"/>
            <a:t>Witnesses (if applicable)</a:t>
          </a:r>
        </a:p>
      </dgm:t>
    </dgm:pt>
    <dgm:pt modelId="{42D0A5E9-4FBD-46EA-9CF9-E769B22BDBB2}" type="parTrans" cxnId="{905543CC-ACF3-4F3B-BD8A-0612A36E118C}">
      <dgm:prSet/>
      <dgm:spPr/>
      <dgm:t>
        <a:bodyPr/>
        <a:lstStyle/>
        <a:p>
          <a:endParaRPr lang="en-US"/>
        </a:p>
      </dgm:t>
    </dgm:pt>
    <dgm:pt modelId="{30D2B70A-B859-4280-9CED-62418AECEE01}" type="sibTrans" cxnId="{905543CC-ACF3-4F3B-BD8A-0612A36E118C}">
      <dgm:prSet/>
      <dgm:spPr/>
      <dgm:t>
        <a:bodyPr/>
        <a:lstStyle/>
        <a:p>
          <a:endParaRPr lang="en-US"/>
        </a:p>
      </dgm:t>
    </dgm:pt>
    <dgm:pt modelId="{EEA5B84A-4FF8-4ECC-8CF3-DC660D63001A}">
      <dgm:prSet/>
      <dgm:spPr/>
      <dgm:t>
        <a:bodyPr/>
        <a:lstStyle/>
        <a:p>
          <a:r>
            <a:rPr lang="en-US"/>
            <a:t>Determine responsibility and sanctions </a:t>
          </a:r>
        </a:p>
      </dgm:t>
    </dgm:pt>
    <dgm:pt modelId="{ECC11BBF-2C57-4662-8156-DAEEF0C2F0A4}" type="parTrans" cxnId="{E6EB4CD0-41D8-4D8F-A3AD-1AD6C3A67004}">
      <dgm:prSet/>
      <dgm:spPr/>
      <dgm:t>
        <a:bodyPr/>
        <a:lstStyle/>
        <a:p>
          <a:endParaRPr lang="en-US"/>
        </a:p>
      </dgm:t>
    </dgm:pt>
    <dgm:pt modelId="{796D2CF8-CB26-4321-BF56-3A6017848D04}" type="sibTrans" cxnId="{E6EB4CD0-41D8-4D8F-A3AD-1AD6C3A67004}">
      <dgm:prSet/>
      <dgm:spPr/>
      <dgm:t>
        <a:bodyPr/>
        <a:lstStyle/>
        <a:p>
          <a:endParaRPr lang="en-US"/>
        </a:p>
      </dgm:t>
    </dgm:pt>
    <dgm:pt modelId="{97D44ACB-37FF-475E-B1A1-88AD86E6E866}" type="pres">
      <dgm:prSet presAssocID="{97A1057A-02F3-4596-8331-7A00A7A57F88}" presName="Name0" presStyleCnt="0">
        <dgm:presLayoutVars>
          <dgm:dir/>
          <dgm:resizeHandles val="exact"/>
        </dgm:presLayoutVars>
      </dgm:prSet>
      <dgm:spPr/>
    </dgm:pt>
    <dgm:pt modelId="{A0DDB9E3-D063-474A-A855-CBF73090AD24}" type="pres">
      <dgm:prSet presAssocID="{20CDA4FE-3744-4931-AF85-F9B49F58698F}" presName="node" presStyleLbl="node1" presStyleIdx="0" presStyleCnt="5">
        <dgm:presLayoutVars>
          <dgm:bulletEnabled val="1"/>
        </dgm:presLayoutVars>
      </dgm:prSet>
      <dgm:spPr/>
    </dgm:pt>
    <dgm:pt modelId="{8B9C6F67-0A9B-4025-9E4B-6C0F49E09744}" type="pres">
      <dgm:prSet presAssocID="{8CA58F22-032A-46A5-8337-73F6B4A1D27A}" presName="sibTrans" presStyleLbl="sibTrans1D1" presStyleIdx="0" presStyleCnt="4"/>
      <dgm:spPr/>
    </dgm:pt>
    <dgm:pt modelId="{D76DBDFA-7D84-46ED-8037-BB8B4A5B5A3E}" type="pres">
      <dgm:prSet presAssocID="{8CA58F22-032A-46A5-8337-73F6B4A1D27A}" presName="connectorText" presStyleLbl="sibTrans1D1" presStyleIdx="0" presStyleCnt="4"/>
      <dgm:spPr/>
    </dgm:pt>
    <dgm:pt modelId="{BF65BBFD-586B-4FEA-B243-82F2BBD67FE2}" type="pres">
      <dgm:prSet presAssocID="{B782EBAD-4796-4174-837F-F1502975FA36}" presName="node" presStyleLbl="node1" presStyleIdx="1" presStyleCnt="5">
        <dgm:presLayoutVars>
          <dgm:bulletEnabled val="1"/>
        </dgm:presLayoutVars>
      </dgm:prSet>
      <dgm:spPr/>
    </dgm:pt>
    <dgm:pt modelId="{BB7EE7F9-7BD7-4805-A24F-CEA80A1F1F88}" type="pres">
      <dgm:prSet presAssocID="{6BEFBAF1-C8A4-4057-B437-6CB6E9466DFD}" presName="sibTrans" presStyleLbl="sibTrans1D1" presStyleIdx="1" presStyleCnt="4"/>
      <dgm:spPr/>
    </dgm:pt>
    <dgm:pt modelId="{A84E63AA-1D40-44BC-869C-C8B66D80165D}" type="pres">
      <dgm:prSet presAssocID="{6BEFBAF1-C8A4-4057-B437-6CB6E9466DFD}" presName="connectorText" presStyleLbl="sibTrans1D1" presStyleIdx="1" presStyleCnt="4"/>
      <dgm:spPr/>
    </dgm:pt>
    <dgm:pt modelId="{957843EA-83F7-47E5-847A-92922678ECFD}" type="pres">
      <dgm:prSet presAssocID="{A65EFD0B-CCA2-4406-A84B-33888EE94087}" presName="node" presStyleLbl="node1" presStyleIdx="2" presStyleCnt="5">
        <dgm:presLayoutVars>
          <dgm:bulletEnabled val="1"/>
        </dgm:presLayoutVars>
      </dgm:prSet>
      <dgm:spPr/>
    </dgm:pt>
    <dgm:pt modelId="{54B4D453-6C19-44F0-BC9D-CAB1DBB41DCE}" type="pres">
      <dgm:prSet presAssocID="{516B839F-B20F-4702-9836-FBDEBF4F1DB2}" presName="sibTrans" presStyleLbl="sibTrans1D1" presStyleIdx="2" presStyleCnt="4"/>
      <dgm:spPr/>
    </dgm:pt>
    <dgm:pt modelId="{1E31ACD4-EF0E-48E8-8F09-5ECFBB573DC2}" type="pres">
      <dgm:prSet presAssocID="{516B839F-B20F-4702-9836-FBDEBF4F1DB2}" presName="connectorText" presStyleLbl="sibTrans1D1" presStyleIdx="2" presStyleCnt="4"/>
      <dgm:spPr/>
    </dgm:pt>
    <dgm:pt modelId="{B5F82A76-9C47-48F3-A963-2CFF7A773D4D}" type="pres">
      <dgm:prSet presAssocID="{989A0851-B83C-48A9-A563-C5797D0574B7}" presName="node" presStyleLbl="node1" presStyleIdx="3" presStyleCnt="5">
        <dgm:presLayoutVars>
          <dgm:bulletEnabled val="1"/>
        </dgm:presLayoutVars>
      </dgm:prSet>
      <dgm:spPr/>
    </dgm:pt>
    <dgm:pt modelId="{BFB97726-D2AE-49E5-8192-C52A13012FFF}" type="pres">
      <dgm:prSet presAssocID="{2518EBC4-8710-4BD3-B175-5704127A828F}" presName="sibTrans" presStyleLbl="sibTrans1D1" presStyleIdx="3" presStyleCnt="4"/>
      <dgm:spPr/>
    </dgm:pt>
    <dgm:pt modelId="{333F3CE0-7BF6-4BCF-9548-C96FC0E9E87A}" type="pres">
      <dgm:prSet presAssocID="{2518EBC4-8710-4BD3-B175-5704127A828F}" presName="connectorText" presStyleLbl="sibTrans1D1" presStyleIdx="3" presStyleCnt="4"/>
      <dgm:spPr/>
    </dgm:pt>
    <dgm:pt modelId="{03CA949A-E60E-460B-8713-51F9784CE2CA}" type="pres">
      <dgm:prSet presAssocID="{EEA5B84A-4FF8-4ECC-8CF3-DC660D63001A}" presName="node" presStyleLbl="node1" presStyleIdx="4" presStyleCnt="5">
        <dgm:presLayoutVars>
          <dgm:bulletEnabled val="1"/>
        </dgm:presLayoutVars>
      </dgm:prSet>
      <dgm:spPr/>
    </dgm:pt>
  </dgm:ptLst>
  <dgm:cxnLst>
    <dgm:cxn modelId="{D0A48A02-7BB4-42F8-9DB4-3E2F13731D59}" type="presOf" srcId="{EEA5B84A-4FF8-4ECC-8CF3-DC660D63001A}" destId="{03CA949A-E60E-460B-8713-51F9784CE2CA}" srcOrd="0" destOrd="0" presId="urn:microsoft.com/office/officeart/2016/7/layout/RepeatingBendingProcessNew"/>
    <dgm:cxn modelId="{F93BD00F-78B4-4021-A80B-FD00F0845B39}" type="presOf" srcId="{516B839F-B20F-4702-9836-FBDEBF4F1DB2}" destId="{1E31ACD4-EF0E-48E8-8F09-5ECFBB573DC2}" srcOrd="1" destOrd="0" presId="urn:microsoft.com/office/officeart/2016/7/layout/RepeatingBendingProcessNew"/>
    <dgm:cxn modelId="{6F1C7816-3691-4DC7-A909-A52E375170E4}" type="presOf" srcId="{20CDA4FE-3744-4931-AF85-F9B49F58698F}" destId="{A0DDB9E3-D063-474A-A855-CBF73090AD24}" srcOrd="0" destOrd="0" presId="urn:microsoft.com/office/officeart/2016/7/layout/RepeatingBendingProcessNew"/>
    <dgm:cxn modelId="{4D2F331B-3D53-45CF-8C4A-B8A8B91419FA}" srcId="{989A0851-B83C-48A9-A563-C5797D0574B7}" destId="{A478FBEA-FB48-4D31-9274-6F97535B5D07}" srcOrd="1" destOrd="0" parTransId="{689AD211-9FE8-4168-819E-5ED2CB0B26B5}" sibTransId="{B162BA4E-3FCE-4AFB-83C8-B72C713B8112}"/>
    <dgm:cxn modelId="{CBD9A230-068B-4121-AE7C-4D72767D2AB2}" type="presOf" srcId="{516B839F-B20F-4702-9836-FBDEBF4F1DB2}" destId="{54B4D453-6C19-44F0-BC9D-CAB1DBB41DCE}" srcOrd="0" destOrd="0" presId="urn:microsoft.com/office/officeart/2016/7/layout/RepeatingBendingProcessNew"/>
    <dgm:cxn modelId="{08F13E33-CFB8-4AA6-87BB-CCBB2BB6B281}" type="presOf" srcId="{8CA58F22-032A-46A5-8337-73F6B4A1D27A}" destId="{D76DBDFA-7D84-46ED-8037-BB8B4A5B5A3E}" srcOrd="1" destOrd="0" presId="urn:microsoft.com/office/officeart/2016/7/layout/RepeatingBendingProcessNew"/>
    <dgm:cxn modelId="{7440C53B-6AD3-4157-8E10-F753D5FF6A79}" type="presOf" srcId="{6BEFBAF1-C8A4-4057-B437-6CB6E9466DFD}" destId="{A84E63AA-1D40-44BC-869C-C8B66D80165D}" srcOrd="1" destOrd="0" presId="urn:microsoft.com/office/officeart/2016/7/layout/RepeatingBendingProcessNew"/>
    <dgm:cxn modelId="{8AB1FA3C-F952-4203-92F9-AF2780FB2C43}" type="presOf" srcId="{A65EFD0B-CCA2-4406-A84B-33888EE94087}" destId="{957843EA-83F7-47E5-847A-92922678ECFD}" srcOrd="0" destOrd="0" presId="urn:microsoft.com/office/officeart/2016/7/layout/RepeatingBendingProcessNew"/>
    <dgm:cxn modelId="{5F8B425E-A7B1-40B9-9CD1-2DF0C6C84B3C}" srcId="{B782EBAD-4796-4174-837F-F1502975FA36}" destId="{6C64AE91-40D5-48E4-BEDB-4D3EF2510EDF}" srcOrd="0" destOrd="0" parTransId="{7F4BC98D-0086-4653-B6FB-0931F3D00718}" sibTransId="{4EC8232D-0D7A-47D8-AFE1-D722BC6822B2}"/>
    <dgm:cxn modelId="{F35BE45E-52E9-4DF0-B6F9-98BEC567DA2F}" type="presOf" srcId="{A478FBEA-FB48-4D31-9274-6F97535B5D07}" destId="{B5F82A76-9C47-48F3-A963-2CFF7A773D4D}" srcOrd="0" destOrd="2" presId="urn:microsoft.com/office/officeart/2016/7/layout/RepeatingBendingProcessNew"/>
    <dgm:cxn modelId="{01899F68-89E5-42B6-8511-BC70FB10A6CE}" type="presOf" srcId="{9212F35F-B429-4DFF-BDE5-A20A191912D6}" destId="{B5F82A76-9C47-48F3-A963-2CFF7A773D4D}" srcOrd="0" destOrd="3" presId="urn:microsoft.com/office/officeart/2016/7/layout/RepeatingBendingProcessNew"/>
    <dgm:cxn modelId="{B2254F6D-395C-459D-B942-599F5A19E35C}" type="presOf" srcId="{B782EBAD-4796-4174-837F-F1502975FA36}" destId="{BF65BBFD-586B-4FEA-B243-82F2BBD67FE2}" srcOrd="0" destOrd="0" presId="urn:microsoft.com/office/officeart/2016/7/layout/RepeatingBendingProcessNew"/>
    <dgm:cxn modelId="{30EECF75-2BAF-4387-A84D-1A671B362817}" srcId="{97A1057A-02F3-4596-8331-7A00A7A57F88}" destId="{989A0851-B83C-48A9-A563-C5797D0574B7}" srcOrd="3" destOrd="0" parTransId="{A70E4320-F0D3-4DC4-84F7-BE3D77C8877E}" sibTransId="{2518EBC4-8710-4BD3-B175-5704127A828F}"/>
    <dgm:cxn modelId="{BFE43680-67DE-4754-9615-5D6746CA7979}" type="presOf" srcId="{2518EBC4-8710-4BD3-B175-5704127A828F}" destId="{BFB97726-D2AE-49E5-8192-C52A13012FFF}" srcOrd="0" destOrd="0" presId="urn:microsoft.com/office/officeart/2016/7/layout/RepeatingBendingProcessNew"/>
    <dgm:cxn modelId="{3C86298D-36AB-4C57-8C46-2264F0AEADAE}" type="presOf" srcId="{2518EBC4-8710-4BD3-B175-5704127A828F}" destId="{333F3CE0-7BF6-4BCF-9548-C96FC0E9E87A}" srcOrd="1" destOrd="0" presId="urn:microsoft.com/office/officeart/2016/7/layout/RepeatingBendingProcessNew"/>
    <dgm:cxn modelId="{FE0E359A-97B4-414A-B2C1-C5D434F3C3B7}" type="presOf" srcId="{97A1057A-02F3-4596-8331-7A00A7A57F88}" destId="{97D44ACB-37FF-475E-B1A1-88AD86E6E866}" srcOrd="0" destOrd="0" presId="urn:microsoft.com/office/officeart/2016/7/layout/RepeatingBendingProcessNew"/>
    <dgm:cxn modelId="{7771679A-4FEB-4FEB-9F64-20B62FA28FCF}" type="presOf" srcId="{8CA58F22-032A-46A5-8337-73F6B4A1D27A}" destId="{8B9C6F67-0A9B-4025-9E4B-6C0F49E09744}" srcOrd="0" destOrd="0" presId="urn:microsoft.com/office/officeart/2016/7/layout/RepeatingBendingProcessNew"/>
    <dgm:cxn modelId="{51D3709B-1430-4511-91D6-A1DC9260251C}" srcId="{989A0851-B83C-48A9-A563-C5797D0574B7}" destId="{D5CB3E91-7AFE-48F9-93F4-3F3F7F799AB3}" srcOrd="0" destOrd="0" parTransId="{9B2D27B0-117C-40FB-978E-B64DCBA0BA3D}" sibTransId="{E111F5EE-D053-46B0-884B-1DC015E068B8}"/>
    <dgm:cxn modelId="{FD32729C-8A7E-466E-9502-67DA7964040A}" srcId="{97A1057A-02F3-4596-8331-7A00A7A57F88}" destId="{A65EFD0B-CCA2-4406-A84B-33888EE94087}" srcOrd="2" destOrd="0" parTransId="{A87B0696-CF6C-40D3-B138-7B0D086BA22D}" sibTransId="{516B839F-B20F-4702-9836-FBDEBF4F1DB2}"/>
    <dgm:cxn modelId="{E9350CAE-4135-4B8C-95D1-A1EBE31EBD22}" srcId="{97A1057A-02F3-4596-8331-7A00A7A57F88}" destId="{B782EBAD-4796-4174-837F-F1502975FA36}" srcOrd="1" destOrd="0" parTransId="{56E975BB-5774-4222-B018-B832A1C3EB09}" sibTransId="{6BEFBAF1-C8A4-4057-B437-6CB6E9466DFD}"/>
    <dgm:cxn modelId="{E47C64B7-EAFA-446D-BF29-C9E156B6ED5A}" type="presOf" srcId="{6BEFBAF1-C8A4-4057-B437-6CB6E9466DFD}" destId="{BB7EE7F9-7BD7-4805-A24F-CEA80A1F1F88}" srcOrd="0" destOrd="0" presId="urn:microsoft.com/office/officeart/2016/7/layout/RepeatingBendingProcessNew"/>
    <dgm:cxn modelId="{47CB3FC1-3674-41FD-B9EE-B64C1E1C121D}" type="presOf" srcId="{D5CB3E91-7AFE-48F9-93F4-3F3F7F799AB3}" destId="{B5F82A76-9C47-48F3-A963-2CFF7A773D4D}" srcOrd="0" destOrd="1" presId="urn:microsoft.com/office/officeart/2016/7/layout/RepeatingBendingProcessNew"/>
    <dgm:cxn modelId="{386F59C6-E610-47B0-A7E8-58A4747DB7A1}" type="presOf" srcId="{989A0851-B83C-48A9-A563-C5797D0574B7}" destId="{B5F82A76-9C47-48F3-A963-2CFF7A773D4D}" srcOrd="0" destOrd="0" presId="urn:microsoft.com/office/officeart/2016/7/layout/RepeatingBendingProcessNew"/>
    <dgm:cxn modelId="{905543CC-ACF3-4F3B-BD8A-0612A36E118C}" srcId="{989A0851-B83C-48A9-A563-C5797D0574B7}" destId="{9212F35F-B429-4DFF-BDE5-A20A191912D6}" srcOrd="2" destOrd="0" parTransId="{42D0A5E9-4FBD-46EA-9CF9-E769B22BDBB2}" sibTransId="{30D2B70A-B859-4280-9CED-62418AECEE01}"/>
    <dgm:cxn modelId="{E6EB4CD0-41D8-4D8F-A3AD-1AD6C3A67004}" srcId="{97A1057A-02F3-4596-8331-7A00A7A57F88}" destId="{EEA5B84A-4FF8-4ECC-8CF3-DC660D63001A}" srcOrd="4" destOrd="0" parTransId="{ECC11BBF-2C57-4662-8156-DAEEF0C2F0A4}" sibTransId="{796D2CF8-CB26-4321-BF56-3A6017848D04}"/>
    <dgm:cxn modelId="{865D93D4-3F8B-45AD-B156-54DA0CFE7A02}" type="presOf" srcId="{6C64AE91-40D5-48E4-BEDB-4D3EF2510EDF}" destId="{BF65BBFD-586B-4FEA-B243-82F2BBD67FE2}" srcOrd="0" destOrd="1" presId="urn:microsoft.com/office/officeart/2016/7/layout/RepeatingBendingProcessNew"/>
    <dgm:cxn modelId="{1D5893E6-134E-4465-AA05-E47F0BD56DB0}" srcId="{97A1057A-02F3-4596-8331-7A00A7A57F88}" destId="{20CDA4FE-3744-4931-AF85-F9B49F58698F}" srcOrd="0" destOrd="0" parTransId="{68275535-3B4B-499B-BDB0-B9D76C0EB18F}" sibTransId="{8CA58F22-032A-46A5-8337-73F6B4A1D27A}"/>
    <dgm:cxn modelId="{B7AF4395-48F6-4178-BF47-05BDF84EC845}" type="presParOf" srcId="{97D44ACB-37FF-475E-B1A1-88AD86E6E866}" destId="{A0DDB9E3-D063-474A-A855-CBF73090AD24}" srcOrd="0" destOrd="0" presId="urn:microsoft.com/office/officeart/2016/7/layout/RepeatingBendingProcessNew"/>
    <dgm:cxn modelId="{43A99D18-FFED-450A-8EF4-B3DD3E6D8282}" type="presParOf" srcId="{97D44ACB-37FF-475E-B1A1-88AD86E6E866}" destId="{8B9C6F67-0A9B-4025-9E4B-6C0F49E09744}" srcOrd="1" destOrd="0" presId="urn:microsoft.com/office/officeart/2016/7/layout/RepeatingBendingProcessNew"/>
    <dgm:cxn modelId="{CD5370EB-DC46-465B-AA32-64B9E882BB81}" type="presParOf" srcId="{8B9C6F67-0A9B-4025-9E4B-6C0F49E09744}" destId="{D76DBDFA-7D84-46ED-8037-BB8B4A5B5A3E}" srcOrd="0" destOrd="0" presId="urn:microsoft.com/office/officeart/2016/7/layout/RepeatingBendingProcessNew"/>
    <dgm:cxn modelId="{C11B6D48-A3A9-4128-84AE-1B9762CA0C1E}" type="presParOf" srcId="{97D44ACB-37FF-475E-B1A1-88AD86E6E866}" destId="{BF65BBFD-586B-4FEA-B243-82F2BBD67FE2}" srcOrd="2" destOrd="0" presId="urn:microsoft.com/office/officeart/2016/7/layout/RepeatingBendingProcessNew"/>
    <dgm:cxn modelId="{10D0D75F-2D3E-4DAE-A577-E4B6294D423F}" type="presParOf" srcId="{97D44ACB-37FF-475E-B1A1-88AD86E6E866}" destId="{BB7EE7F9-7BD7-4805-A24F-CEA80A1F1F88}" srcOrd="3" destOrd="0" presId="urn:microsoft.com/office/officeart/2016/7/layout/RepeatingBendingProcessNew"/>
    <dgm:cxn modelId="{AF65D788-19D9-40BE-BA78-60BCAE23A70A}" type="presParOf" srcId="{BB7EE7F9-7BD7-4805-A24F-CEA80A1F1F88}" destId="{A84E63AA-1D40-44BC-869C-C8B66D80165D}" srcOrd="0" destOrd="0" presId="urn:microsoft.com/office/officeart/2016/7/layout/RepeatingBendingProcessNew"/>
    <dgm:cxn modelId="{87F7545D-4BC7-4600-A3A6-8643373A719D}" type="presParOf" srcId="{97D44ACB-37FF-475E-B1A1-88AD86E6E866}" destId="{957843EA-83F7-47E5-847A-92922678ECFD}" srcOrd="4" destOrd="0" presId="urn:microsoft.com/office/officeart/2016/7/layout/RepeatingBendingProcessNew"/>
    <dgm:cxn modelId="{267CF9A2-D937-4CF8-B668-9C7C72721B60}" type="presParOf" srcId="{97D44ACB-37FF-475E-B1A1-88AD86E6E866}" destId="{54B4D453-6C19-44F0-BC9D-CAB1DBB41DCE}" srcOrd="5" destOrd="0" presId="urn:microsoft.com/office/officeart/2016/7/layout/RepeatingBendingProcessNew"/>
    <dgm:cxn modelId="{90A6CE40-5B4C-4AE3-ABAD-C2380B0A9DD1}" type="presParOf" srcId="{54B4D453-6C19-44F0-BC9D-CAB1DBB41DCE}" destId="{1E31ACD4-EF0E-48E8-8F09-5ECFBB573DC2}" srcOrd="0" destOrd="0" presId="urn:microsoft.com/office/officeart/2016/7/layout/RepeatingBendingProcessNew"/>
    <dgm:cxn modelId="{EBAD37BA-54A6-4645-95E9-B4D87F7BCF26}" type="presParOf" srcId="{97D44ACB-37FF-475E-B1A1-88AD86E6E866}" destId="{B5F82A76-9C47-48F3-A963-2CFF7A773D4D}" srcOrd="6" destOrd="0" presId="urn:microsoft.com/office/officeart/2016/7/layout/RepeatingBendingProcessNew"/>
    <dgm:cxn modelId="{3858CC72-BB62-4507-ADB7-E4D8865000A0}" type="presParOf" srcId="{97D44ACB-37FF-475E-B1A1-88AD86E6E866}" destId="{BFB97726-D2AE-49E5-8192-C52A13012FFF}" srcOrd="7" destOrd="0" presId="urn:microsoft.com/office/officeart/2016/7/layout/RepeatingBendingProcessNew"/>
    <dgm:cxn modelId="{D7F3E1DB-FC2F-4571-B926-60737365661A}" type="presParOf" srcId="{BFB97726-D2AE-49E5-8192-C52A13012FFF}" destId="{333F3CE0-7BF6-4BCF-9548-C96FC0E9E87A}" srcOrd="0" destOrd="0" presId="urn:microsoft.com/office/officeart/2016/7/layout/RepeatingBendingProcessNew"/>
    <dgm:cxn modelId="{38FB40B1-5221-4BA7-A0BF-7F4FBE9EAAB3}" type="presParOf" srcId="{97D44ACB-37FF-475E-B1A1-88AD86E6E866}" destId="{03CA949A-E60E-460B-8713-51F9784CE2CA}"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A1057A-02F3-4596-8331-7A00A7A57F88}"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20CDA4FE-3744-4931-AF85-F9B49F58698F}">
      <dgm:prSet/>
      <dgm:spPr/>
      <dgm:t>
        <a:bodyPr/>
        <a:lstStyle/>
        <a:p>
          <a:r>
            <a:rPr lang="en-US" dirty="0"/>
            <a:t>Panel consists of 3 members typically</a:t>
          </a:r>
        </a:p>
      </dgm:t>
    </dgm:pt>
    <dgm:pt modelId="{68275535-3B4B-499B-BDB0-B9D76C0EB18F}" type="parTrans" cxnId="{1D5893E6-134E-4465-AA05-E47F0BD56DB0}">
      <dgm:prSet/>
      <dgm:spPr/>
      <dgm:t>
        <a:bodyPr/>
        <a:lstStyle/>
        <a:p>
          <a:endParaRPr lang="en-US"/>
        </a:p>
      </dgm:t>
    </dgm:pt>
    <dgm:pt modelId="{8CA58F22-032A-46A5-8337-73F6B4A1D27A}" type="sibTrans" cxnId="{1D5893E6-134E-4465-AA05-E47F0BD56DB0}">
      <dgm:prSet/>
      <dgm:spPr/>
      <dgm:t>
        <a:bodyPr/>
        <a:lstStyle/>
        <a:p>
          <a:endParaRPr lang="en-US"/>
        </a:p>
      </dgm:t>
    </dgm:pt>
    <dgm:pt modelId="{A65EFD0B-CCA2-4406-A84B-33888EE94087}">
      <dgm:prSet/>
      <dgm:spPr/>
      <dgm:t>
        <a:bodyPr/>
        <a:lstStyle/>
        <a:p>
          <a:r>
            <a:rPr lang="en-US"/>
            <a:t>Panel consists of at least 2 faculty (3 board members total) </a:t>
          </a:r>
        </a:p>
      </dgm:t>
    </dgm:pt>
    <dgm:pt modelId="{A87B0696-CF6C-40D3-B138-7B0D086BA22D}" type="parTrans" cxnId="{FD32729C-8A7E-466E-9502-67DA7964040A}">
      <dgm:prSet/>
      <dgm:spPr/>
      <dgm:t>
        <a:bodyPr/>
        <a:lstStyle/>
        <a:p>
          <a:endParaRPr lang="en-US"/>
        </a:p>
      </dgm:t>
    </dgm:pt>
    <dgm:pt modelId="{516B839F-B20F-4702-9836-FBDEBF4F1DB2}" type="sibTrans" cxnId="{FD32729C-8A7E-466E-9502-67DA7964040A}">
      <dgm:prSet/>
      <dgm:spPr/>
      <dgm:t>
        <a:bodyPr/>
        <a:lstStyle/>
        <a:p>
          <a:endParaRPr lang="en-US"/>
        </a:p>
      </dgm:t>
    </dgm:pt>
    <dgm:pt modelId="{989A0851-B83C-48A9-A563-C5797D0574B7}">
      <dgm:prSet/>
      <dgm:spPr/>
      <dgm:t>
        <a:bodyPr/>
        <a:lstStyle/>
        <a:p>
          <a:r>
            <a:rPr lang="en-US" dirty="0"/>
            <a:t>Appeal requests are limited to:</a:t>
          </a:r>
        </a:p>
      </dgm:t>
    </dgm:pt>
    <dgm:pt modelId="{A70E4320-F0D3-4DC4-84F7-BE3D77C8877E}" type="parTrans" cxnId="{30EECF75-2BAF-4387-A84D-1A671B362817}">
      <dgm:prSet/>
      <dgm:spPr/>
      <dgm:t>
        <a:bodyPr/>
        <a:lstStyle/>
        <a:p>
          <a:endParaRPr lang="en-US"/>
        </a:p>
      </dgm:t>
    </dgm:pt>
    <dgm:pt modelId="{2518EBC4-8710-4BD3-B175-5704127A828F}" type="sibTrans" cxnId="{30EECF75-2BAF-4387-A84D-1A671B362817}">
      <dgm:prSet/>
      <dgm:spPr/>
      <dgm:t>
        <a:bodyPr/>
        <a:lstStyle/>
        <a:p>
          <a:endParaRPr lang="en-US"/>
        </a:p>
      </dgm:t>
    </dgm:pt>
    <dgm:pt modelId="{D5CB3E91-7AFE-48F9-93F4-3F3F7F799AB3}">
      <dgm:prSet/>
      <dgm:spPr/>
      <dgm:t>
        <a:bodyPr/>
        <a:lstStyle/>
        <a:p>
          <a:r>
            <a:rPr lang="en-US" dirty="0"/>
            <a:t>Irregularities in fairness</a:t>
          </a:r>
        </a:p>
      </dgm:t>
    </dgm:pt>
    <dgm:pt modelId="{9B2D27B0-117C-40FB-978E-B64DCBA0BA3D}" type="parTrans" cxnId="{51D3709B-1430-4511-91D6-A1DC9260251C}">
      <dgm:prSet/>
      <dgm:spPr/>
      <dgm:t>
        <a:bodyPr/>
        <a:lstStyle/>
        <a:p>
          <a:endParaRPr lang="en-US"/>
        </a:p>
      </dgm:t>
    </dgm:pt>
    <dgm:pt modelId="{E111F5EE-D053-46B0-884B-1DC015E068B8}" type="sibTrans" cxnId="{51D3709B-1430-4511-91D6-A1DC9260251C}">
      <dgm:prSet/>
      <dgm:spPr/>
      <dgm:t>
        <a:bodyPr/>
        <a:lstStyle/>
        <a:p>
          <a:endParaRPr lang="en-US"/>
        </a:p>
      </dgm:t>
    </dgm:pt>
    <dgm:pt modelId="{EEA5B84A-4FF8-4ECC-8CF3-DC660D63001A}">
      <dgm:prSet/>
      <dgm:spPr/>
      <dgm:t>
        <a:bodyPr/>
        <a:lstStyle/>
        <a:p>
          <a:r>
            <a:rPr lang="en-US" dirty="0"/>
            <a:t>Will only hear cases below suspension/expulsion</a:t>
          </a:r>
        </a:p>
      </dgm:t>
    </dgm:pt>
    <dgm:pt modelId="{ECC11BBF-2C57-4662-8156-DAEEF0C2F0A4}" type="parTrans" cxnId="{E6EB4CD0-41D8-4D8F-A3AD-1AD6C3A67004}">
      <dgm:prSet/>
      <dgm:spPr/>
      <dgm:t>
        <a:bodyPr/>
        <a:lstStyle/>
        <a:p>
          <a:endParaRPr lang="en-US"/>
        </a:p>
      </dgm:t>
    </dgm:pt>
    <dgm:pt modelId="{796D2CF8-CB26-4321-BF56-3A6017848D04}" type="sibTrans" cxnId="{E6EB4CD0-41D8-4D8F-A3AD-1AD6C3A67004}">
      <dgm:prSet/>
      <dgm:spPr/>
      <dgm:t>
        <a:bodyPr/>
        <a:lstStyle/>
        <a:p>
          <a:endParaRPr lang="en-US"/>
        </a:p>
      </dgm:t>
    </dgm:pt>
    <dgm:pt modelId="{6C8D7446-E053-4861-A0FC-4444152B93B6}">
      <dgm:prSet/>
      <dgm:spPr/>
      <dgm:t>
        <a:bodyPr/>
        <a:lstStyle/>
        <a:p>
          <a:r>
            <a:rPr lang="en-US" dirty="0"/>
            <a:t>Discovery of new information</a:t>
          </a:r>
        </a:p>
      </dgm:t>
    </dgm:pt>
    <dgm:pt modelId="{3059F60D-88D8-4151-B121-63CFDB911007}" type="parTrans" cxnId="{C8465C9A-8B98-4E7A-B6B3-1A49399EE222}">
      <dgm:prSet/>
      <dgm:spPr/>
      <dgm:t>
        <a:bodyPr/>
        <a:lstStyle/>
        <a:p>
          <a:endParaRPr lang="en-US"/>
        </a:p>
      </dgm:t>
    </dgm:pt>
    <dgm:pt modelId="{092F8AB5-8565-4DDA-AE46-632BF63060BC}" type="sibTrans" cxnId="{C8465C9A-8B98-4E7A-B6B3-1A49399EE222}">
      <dgm:prSet/>
      <dgm:spPr/>
      <dgm:t>
        <a:bodyPr/>
        <a:lstStyle/>
        <a:p>
          <a:endParaRPr lang="en-US"/>
        </a:p>
      </dgm:t>
    </dgm:pt>
    <dgm:pt modelId="{92BA96D6-39F6-40AD-A8CA-EE958E57D3FB}">
      <dgm:prSet/>
      <dgm:spPr/>
      <dgm:t>
        <a:bodyPr/>
        <a:lstStyle/>
        <a:p>
          <a:r>
            <a:rPr lang="en-US" dirty="0"/>
            <a:t>Sanctions imposed are outside parameters of typical offense</a:t>
          </a:r>
        </a:p>
      </dgm:t>
    </dgm:pt>
    <dgm:pt modelId="{CE9767D2-E159-4966-8816-36C8C4499AEE}" type="parTrans" cxnId="{6635691B-7173-4A55-8188-63DF161A01BC}">
      <dgm:prSet/>
      <dgm:spPr/>
      <dgm:t>
        <a:bodyPr/>
        <a:lstStyle/>
        <a:p>
          <a:endParaRPr lang="en-US"/>
        </a:p>
      </dgm:t>
    </dgm:pt>
    <dgm:pt modelId="{53B4F55C-E487-4DB2-BF0B-47ED1B49C3BC}" type="sibTrans" cxnId="{6635691B-7173-4A55-8188-63DF161A01BC}">
      <dgm:prSet/>
      <dgm:spPr/>
      <dgm:t>
        <a:bodyPr/>
        <a:lstStyle/>
        <a:p>
          <a:endParaRPr lang="en-US"/>
        </a:p>
      </dgm:t>
    </dgm:pt>
    <dgm:pt modelId="{17B827F3-B31D-43C1-9852-A6F99D58623C}">
      <dgm:prSet/>
      <dgm:spPr/>
      <dgm:t>
        <a:bodyPr/>
        <a:lstStyle/>
        <a:p>
          <a:r>
            <a:rPr lang="en-US" dirty="0"/>
            <a:t>Review case and determine:</a:t>
          </a:r>
        </a:p>
      </dgm:t>
    </dgm:pt>
    <dgm:pt modelId="{4B868D9D-E768-4FC1-8CBB-EB1909C47EDA}" type="parTrans" cxnId="{2B004722-4A83-4AF8-83DD-918B6A038082}">
      <dgm:prSet/>
      <dgm:spPr/>
      <dgm:t>
        <a:bodyPr/>
        <a:lstStyle/>
        <a:p>
          <a:endParaRPr lang="en-US"/>
        </a:p>
      </dgm:t>
    </dgm:pt>
    <dgm:pt modelId="{D7F3EABD-354E-4F34-9EEE-A801A68078BB}" type="sibTrans" cxnId="{2B004722-4A83-4AF8-83DD-918B6A038082}">
      <dgm:prSet/>
      <dgm:spPr/>
      <dgm:t>
        <a:bodyPr/>
        <a:lstStyle/>
        <a:p>
          <a:endParaRPr lang="en-US"/>
        </a:p>
      </dgm:t>
    </dgm:pt>
    <dgm:pt modelId="{11B2ABAF-851B-4BCC-A648-D73C5475724C}">
      <dgm:prSet/>
      <dgm:spPr/>
      <dgm:t>
        <a:bodyPr/>
        <a:lstStyle/>
        <a:p>
          <a:r>
            <a:rPr lang="en-US" dirty="0"/>
            <a:t> Affirm finding and sanction</a:t>
          </a:r>
        </a:p>
      </dgm:t>
    </dgm:pt>
    <dgm:pt modelId="{12AB904B-FB71-4EC4-A89C-42CC0634F50D}" type="parTrans" cxnId="{A849F63E-6224-4AD2-9B26-9FAFD1E78D62}">
      <dgm:prSet/>
      <dgm:spPr/>
      <dgm:t>
        <a:bodyPr/>
        <a:lstStyle/>
        <a:p>
          <a:endParaRPr lang="en-US"/>
        </a:p>
      </dgm:t>
    </dgm:pt>
    <dgm:pt modelId="{0D3155B0-CE0D-4D4C-92AE-5FF09053CEA6}" type="sibTrans" cxnId="{A849F63E-6224-4AD2-9B26-9FAFD1E78D62}">
      <dgm:prSet/>
      <dgm:spPr/>
      <dgm:t>
        <a:bodyPr/>
        <a:lstStyle/>
        <a:p>
          <a:endParaRPr lang="en-US"/>
        </a:p>
      </dgm:t>
    </dgm:pt>
    <dgm:pt modelId="{B774EE16-D45C-489F-A645-77BE3157CC6E}">
      <dgm:prSet/>
      <dgm:spPr/>
      <dgm:t>
        <a:bodyPr/>
        <a:lstStyle/>
        <a:p>
          <a:r>
            <a:rPr lang="en-US" dirty="0"/>
            <a:t>Affirm finding and modify sanction</a:t>
          </a:r>
        </a:p>
      </dgm:t>
    </dgm:pt>
    <dgm:pt modelId="{703B07B0-6FDA-4360-950C-494AB1E4747F}" type="parTrans" cxnId="{2EC3FA31-7DD1-454B-B174-6EF5F731618F}">
      <dgm:prSet/>
      <dgm:spPr/>
      <dgm:t>
        <a:bodyPr/>
        <a:lstStyle/>
        <a:p>
          <a:endParaRPr lang="en-US"/>
        </a:p>
      </dgm:t>
    </dgm:pt>
    <dgm:pt modelId="{593B92E2-387F-4772-ABB5-904201C6F085}" type="sibTrans" cxnId="{2EC3FA31-7DD1-454B-B174-6EF5F731618F}">
      <dgm:prSet/>
      <dgm:spPr/>
      <dgm:t>
        <a:bodyPr/>
        <a:lstStyle/>
        <a:p>
          <a:endParaRPr lang="en-US"/>
        </a:p>
      </dgm:t>
    </dgm:pt>
    <dgm:pt modelId="{7647E841-B55D-4181-A1F9-A7A50B38DC47}">
      <dgm:prSet/>
      <dgm:spPr/>
      <dgm:t>
        <a:bodyPr/>
        <a:lstStyle/>
        <a:p>
          <a:r>
            <a:rPr lang="en-US" dirty="0"/>
            <a:t>Reopen for new hearing </a:t>
          </a:r>
        </a:p>
      </dgm:t>
    </dgm:pt>
    <dgm:pt modelId="{570AA97B-B8A9-436A-A9A5-C55049C8E606}" type="parTrans" cxnId="{7B8F3B01-769D-4A28-8D47-D5056392DF5C}">
      <dgm:prSet/>
      <dgm:spPr/>
      <dgm:t>
        <a:bodyPr/>
        <a:lstStyle/>
        <a:p>
          <a:endParaRPr lang="en-US"/>
        </a:p>
      </dgm:t>
    </dgm:pt>
    <dgm:pt modelId="{A1EF4E71-F2AB-4EC3-839D-3781572C6833}" type="sibTrans" cxnId="{7B8F3B01-769D-4A28-8D47-D5056392DF5C}">
      <dgm:prSet/>
      <dgm:spPr/>
      <dgm:t>
        <a:bodyPr/>
        <a:lstStyle/>
        <a:p>
          <a:endParaRPr lang="en-US"/>
        </a:p>
      </dgm:t>
    </dgm:pt>
    <dgm:pt modelId="{D8994B8B-8EC9-4564-8909-834E9194FC46}">
      <dgm:prSet/>
      <dgm:spPr/>
      <dgm:t>
        <a:bodyPr/>
        <a:lstStyle/>
        <a:p>
          <a:r>
            <a:rPr lang="en-US" dirty="0"/>
            <a:t>Dismiss case </a:t>
          </a:r>
        </a:p>
      </dgm:t>
    </dgm:pt>
    <dgm:pt modelId="{6BA85365-94D3-4DF4-ABCA-69C2C718E00A}" type="parTrans" cxnId="{079F1BEF-1C51-4FB6-8009-2A1218DBC94C}">
      <dgm:prSet/>
      <dgm:spPr/>
      <dgm:t>
        <a:bodyPr/>
        <a:lstStyle/>
        <a:p>
          <a:endParaRPr lang="en-US"/>
        </a:p>
      </dgm:t>
    </dgm:pt>
    <dgm:pt modelId="{6E2D1310-7D6D-4335-8F92-A48B0E3857F7}" type="sibTrans" cxnId="{079F1BEF-1C51-4FB6-8009-2A1218DBC94C}">
      <dgm:prSet/>
      <dgm:spPr/>
      <dgm:t>
        <a:bodyPr/>
        <a:lstStyle/>
        <a:p>
          <a:endParaRPr lang="en-US"/>
        </a:p>
      </dgm:t>
    </dgm:pt>
    <dgm:pt modelId="{97D44ACB-37FF-475E-B1A1-88AD86E6E866}" type="pres">
      <dgm:prSet presAssocID="{97A1057A-02F3-4596-8331-7A00A7A57F88}" presName="Name0" presStyleCnt="0">
        <dgm:presLayoutVars>
          <dgm:dir/>
          <dgm:resizeHandles val="exact"/>
        </dgm:presLayoutVars>
      </dgm:prSet>
      <dgm:spPr/>
    </dgm:pt>
    <dgm:pt modelId="{A0DDB9E3-D063-474A-A855-CBF73090AD24}" type="pres">
      <dgm:prSet presAssocID="{20CDA4FE-3744-4931-AF85-F9B49F58698F}" presName="node" presStyleLbl="node1" presStyleIdx="0" presStyleCnt="5">
        <dgm:presLayoutVars>
          <dgm:bulletEnabled val="1"/>
        </dgm:presLayoutVars>
      </dgm:prSet>
      <dgm:spPr/>
    </dgm:pt>
    <dgm:pt modelId="{8B9C6F67-0A9B-4025-9E4B-6C0F49E09744}" type="pres">
      <dgm:prSet presAssocID="{8CA58F22-032A-46A5-8337-73F6B4A1D27A}" presName="sibTrans" presStyleLbl="sibTrans1D1" presStyleIdx="0" presStyleCnt="4"/>
      <dgm:spPr/>
    </dgm:pt>
    <dgm:pt modelId="{D76DBDFA-7D84-46ED-8037-BB8B4A5B5A3E}" type="pres">
      <dgm:prSet presAssocID="{8CA58F22-032A-46A5-8337-73F6B4A1D27A}" presName="connectorText" presStyleLbl="sibTrans1D1" presStyleIdx="0" presStyleCnt="4"/>
      <dgm:spPr/>
    </dgm:pt>
    <dgm:pt modelId="{957843EA-83F7-47E5-847A-92922678ECFD}" type="pres">
      <dgm:prSet presAssocID="{A65EFD0B-CCA2-4406-A84B-33888EE94087}" presName="node" presStyleLbl="node1" presStyleIdx="1" presStyleCnt="5">
        <dgm:presLayoutVars>
          <dgm:bulletEnabled val="1"/>
        </dgm:presLayoutVars>
      </dgm:prSet>
      <dgm:spPr/>
    </dgm:pt>
    <dgm:pt modelId="{54B4D453-6C19-44F0-BC9D-CAB1DBB41DCE}" type="pres">
      <dgm:prSet presAssocID="{516B839F-B20F-4702-9836-FBDEBF4F1DB2}" presName="sibTrans" presStyleLbl="sibTrans1D1" presStyleIdx="1" presStyleCnt="4"/>
      <dgm:spPr/>
    </dgm:pt>
    <dgm:pt modelId="{1E31ACD4-EF0E-48E8-8F09-5ECFBB573DC2}" type="pres">
      <dgm:prSet presAssocID="{516B839F-B20F-4702-9836-FBDEBF4F1DB2}" presName="connectorText" presStyleLbl="sibTrans1D1" presStyleIdx="1" presStyleCnt="4"/>
      <dgm:spPr/>
    </dgm:pt>
    <dgm:pt modelId="{B5F82A76-9C47-48F3-A963-2CFF7A773D4D}" type="pres">
      <dgm:prSet presAssocID="{989A0851-B83C-48A9-A563-C5797D0574B7}" presName="node" presStyleLbl="node1" presStyleIdx="2" presStyleCnt="5">
        <dgm:presLayoutVars>
          <dgm:bulletEnabled val="1"/>
        </dgm:presLayoutVars>
      </dgm:prSet>
      <dgm:spPr/>
    </dgm:pt>
    <dgm:pt modelId="{BFB97726-D2AE-49E5-8192-C52A13012FFF}" type="pres">
      <dgm:prSet presAssocID="{2518EBC4-8710-4BD3-B175-5704127A828F}" presName="sibTrans" presStyleLbl="sibTrans1D1" presStyleIdx="2" presStyleCnt="4"/>
      <dgm:spPr/>
    </dgm:pt>
    <dgm:pt modelId="{333F3CE0-7BF6-4BCF-9548-C96FC0E9E87A}" type="pres">
      <dgm:prSet presAssocID="{2518EBC4-8710-4BD3-B175-5704127A828F}" presName="connectorText" presStyleLbl="sibTrans1D1" presStyleIdx="2" presStyleCnt="4"/>
      <dgm:spPr/>
    </dgm:pt>
    <dgm:pt modelId="{03CA949A-E60E-460B-8713-51F9784CE2CA}" type="pres">
      <dgm:prSet presAssocID="{EEA5B84A-4FF8-4ECC-8CF3-DC660D63001A}" presName="node" presStyleLbl="node1" presStyleIdx="3" presStyleCnt="5">
        <dgm:presLayoutVars>
          <dgm:bulletEnabled val="1"/>
        </dgm:presLayoutVars>
      </dgm:prSet>
      <dgm:spPr/>
    </dgm:pt>
    <dgm:pt modelId="{511B8982-0E21-45D1-A616-4729F63B5232}" type="pres">
      <dgm:prSet presAssocID="{796D2CF8-CB26-4321-BF56-3A6017848D04}" presName="sibTrans" presStyleLbl="sibTrans1D1" presStyleIdx="3" presStyleCnt="4"/>
      <dgm:spPr/>
    </dgm:pt>
    <dgm:pt modelId="{E2989ADE-15F2-492F-8C27-8C71111D06D8}" type="pres">
      <dgm:prSet presAssocID="{796D2CF8-CB26-4321-BF56-3A6017848D04}" presName="connectorText" presStyleLbl="sibTrans1D1" presStyleIdx="3" presStyleCnt="4"/>
      <dgm:spPr/>
    </dgm:pt>
    <dgm:pt modelId="{A3128092-0FEB-42A5-B950-06DD7A3A9921}" type="pres">
      <dgm:prSet presAssocID="{17B827F3-B31D-43C1-9852-A6F99D58623C}" presName="node" presStyleLbl="node1" presStyleIdx="4" presStyleCnt="5">
        <dgm:presLayoutVars>
          <dgm:bulletEnabled val="1"/>
        </dgm:presLayoutVars>
      </dgm:prSet>
      <dgm:spPr/>
    </dgm:pt>
  </dgm:ptLst>
  <dgm:cxnLst>
    <dgm:cxn modelId="{7B8F3B01-769D-4A28-8D47-D5056392DF5C}" srcId="{17B827F3-B31D-43C1-9852-A6F99D58623C}" destId="{7647E841-B55D-4181-A1F9-A7A50B38DC47}" srcOrd="2" destOrd="0" parTransId="{570AA97B-B8A9-436A-A9A5-C55049C8E606}" sibTransId="{A1EF4E71-F2AB-4EC3-839D-3781572C6833}"/>
    <dgm:cxn modelId="{D0A48A02-7BB4-42F8-9DB4-3E2F13731D59}" type="presOf" srcId="{EEA5B84A-4FF8-4ECC-8CF3-DC660D63001A}" destId="{03CA949A-E60E-460B-8713-51F9784CE2CA}" srcOrd="0" destOrd="0" presId="urn:microsoft.com/office/officeart/2016/7/layout/RepeatingBendingProcessNew"/>
    <dgm:cxn modelId="{F93BD00F-78B4-4021-A80B-FD00F0845B39}" type="presOf" srcId="{516B839F-B20F-4702-9836-FBDEBF4F1DB2}" destId="{1E31ACD4-EF0E-48E8-8F09-5ECFBB573DC2}" srcOrd="1" destOrd="0" presId="urn:microsoft.com/office/officeart/2016/7/layout/RepeatingBendingProcessNew"/>
    <dgm:cxn modelId="{1F0D6B15-014F-41D3-A261-E7B919C88E5A}" type="presOf" srcId="{D8994B8B-8EC9-4564-8909-834E9194FC46}" destId="{A3128092-0FEB-42A5-B950-06DD7A3A9921}" srcOrd="0" destOrd="4" presId="urn:microsoft.com/office/officeart/2016/7/layout/RepeatingBendingProcessNew"/>
    <dgm:cxn modelId="{6F1C7816-3691-4DC7-A909-A52E375170E4}" type="presOf" srcId="{20CDA4FE-3744-4931-AF85-F9B49F58698F}" destId="{A0DDB9E3-D063-474A-A855-CBF73090AD24}" srcOrd="0" destOrd="0" presId="urn:microsoft.com/office/officeart/2016/7/layout/RepeatingBendingProcessNew"/>
    <dgm:cxn modelId="{6635691B-7173-4A55-8188-63DF161A01BC}" srcId="{989A0851-B83C-48A9-A563-C5797D0574B7}" destId="{92BA96D6-39F6-40AD-A8CA-EE958E57D3FB}" srcOrd="2" destOrd="0" parTransId="{CE9767D2-E159-4966-8816-36C8C4499AEE}" sibTransId="{53B4F55C-E487-4DB2-BF0B-47ED1B49C3BC}"/>
    <dgm:cxn modelId="{2B004722-4A83-4AF8-83DD-918B6A038082}" srcId="{97A1057A-02F3-4596-8331-7A00A7A57F88}" destId="{17B827F3-B31D-43C1-9852-A6F99D58623C}" srcOrd="4" destOrd="0" parTransId="{4B868D9D-E768-4FC1-8CBB-EB1909C47EDA}" sibTransId="{D7F3EABD-354E-4F34-9EEE-A801A68078BB}"/>
    <dgm:cxn modelId="{CBD9A230-068B-4121-AE7C-4D72767D2AB2}" type="presOf" srcId="{516B839F-B20F-4702-9836-FBDEBF4F1DB2}" destId="{54B4D453-6C19-44F0-BC9D-CAB1DBB41DCE}" srcOrd="0" destOrd="0" presId="urn:microsoft.com/office/officeart/2016/7/layout/RepeatingBendingProcessNew"/>
    <dgm:cxn modelId="{2EC3FA31-7DD1-454B-B174-6EF5F731618F}" srcId="{17B827F3-B31D-43C1-9852-A6F99D58623C}" destId="{B774EE16-D45C-489F-A645-77BE3157CC6E}" srcOrd="1" destOrd="0" parTransId="{703B07B0-6FDA-4360-950C-494AB1E4747F}" sibTransId="{593B92E2-387F-4772-ABB5-904201C6F085}"/>
    <dgm:cxn modelId="{08F13E33-CFB8-4AA6-87BB-CCBB2BB6B281}" type="presOf" srcId="{8CA58F22-032A-46A5-8337-73F6B4A1D27A}" destId="{D76DBDFA-7D84-46ED-8037-BB8B4A5B5A3E}" srcOrd="1" destOrd="0" presId="urn:microsoft.com/office/officeart/2016/7/layout/RepeatingBendingProcessNew"/>
    <dgm:cxn modelId="{9BD55834-D792-403C-A4BE-13D77EA0B3A5}" type="presOf" srcId="{B774EE16-D45C-489F-A645-77BE3157CC6E}" destId="{A3128092-0FEB-42A5-B950-06DD7A3A9921}" srcOrd="0" destOrd="2" presId="urn:microsoft.com/office/officeart/2016/7/layout/RepeatingBendingProcessNew"/>
    <dgm:cxn modelId="{8AB1FA3C-F952-4203-92F9-AF2780FB2C43}" type="presOf" srcId="{A65EFD0B-CCA2-4406-A84B-33888EE94087}" destId="{957843EA-83F7-47E5-847A-92922678ECFD}" srcOrd="0" destOrd="0" presId="urn:microsoft.com/office/officeart/2016/7/layout/RepeatingBendingProcessNew"/>
    <dgm:cxn modelId="{A849F63E-6224-4AD2-9B26-9FAFD1E78D62}" srcId="{17B827F3-B31D-43C1-9852-A6F99D58623C}" destId="{11B2ABAF-851B-4BCC-A648-D73C5475724C}" srcOrd="0" destOrd="0" parTransId="{12AB904B-FB71-4EC4-A89C-42CC0634F50D}" sibTransId="{0D3155B0-CE0D-4D4C-92AE-5FF09053CEA6}"/>
    <dgm:cxn modelId="{995EBE44-3BF1-4844-B982-5344C69EAA72}" type="presOf" srcId="{796D2CF8-CB26-4321-BF56-3A6017848D04}" destId="{E2989ADE-15F2-492F-8C27-8C71111D06D8}" srcOrd="1" destOrd="0" presId="urn:microsoft.com/office/officeart/2016/7/layout/RepeatingBendingProcessNew"/>
    <dgm:cxn modelId="{30EECF75-2BAF-4387-A84D-1A671B362817}" srcId="{97A1057A-02F3-4596-8331-7A00A7A57F88}" destId="{989A0851-B83C-48A9-A563-C5797D0574B7}" srcOrd="2" destOrd="0" parTransId="{A70E4320-F0D3-4DC4-84F7-BE3D77C8877E}" sibTransId="{2518EBC4-8710-4BD3-B175-5704127A828F}"/>
    <dgm:cxn modelId="{35F28358-2C52-48FE-8432-786E9D84DF1F}" type="presOf" srcId="{796D2CF8-CB26-4321-BF56-3A6017848D04}" destId="{511B8982-0E21-45D1-A616-4729F63B5232}" srcOrd="0" destOrd="0" presId="urn:microsoft.com/office/officeart/2016/7/layout/RepeatingBendingProcessNew"/>
    <dgm:cxn modelId="{7A48267A-AF97-43E9-8B6D-297CE646563A}" type="presOf" srcId="{92BA96D6-39F6-40AD-A8CA-EE958E57D3FB}" destId="{B5F82A76-9C47-48F3-A963-2CFF7A773D4D}" srcOrd="0" destOrd="3" presId="urn:microsoft.com/office/officeart/2016/7/layout/RepeatingBendingProcessNew"/>
    <dgm:cxn modelId="{BFE43680-67DE-4754-9615-5D6746CA7979}" type="presOf" srcId="{2518EBC4-8710-4BD3-B175-5704127A828F}" destId="{BFB97726-D2AE-49E5-8192-C52A13012FFF}" srcOrd="0" destOrd="0" presId="urn:microsoft.com/office/officeart/2016/7/layout/RepeatingBendingProcessNew"/>
    <dgm:cxn modelId="{3C86298D-36AB-4C57-8C46-2264F0AEADAE}" type="presOf" srcId="{2518EBC4-8710-4BD3-B175-5704127A828F}" destId="{333F3CE0-7BF6-4BCF-9548-C96FC0E9E87A}" srcOrd="1" destOrd="0" presId="urn:microsoft.com/office/officeart/2016/7/layout/RepeatingBendingProcessNew"/>
    <dgm:cxn modelId="{BA88CF8E-9303-4D5F-8463-A1A6E5F69AC3}" type="presOf" srcId="{17B827F3-B31D-43C1-9852-A6F99D58623C}" destId="{A3128092-0FEB-42A5-B950-06DD7A3A9921}" srcOrd="0" destOrd="0" presId="urn:microsoft.com/office/officeart/2016/7/layout/RepeatingBendingProcessNew"/>
    <dgm:cxn modelId="{FE0E359A-97B4-414A-B2C1-C5D434F3C3B7}" type="presOf" srcId="{97A1057A-02F3-4596-8331-7A00A7A57F88}" destId="{97D44ACB-37FF-475E-B1A1-88AD86E6E866}" srcOrd="0" destOrd="0" presId="urn:microsoft.com/office/officeart/2016/7/layout/RepeatingBendingProcessNew"/>
    <dgm:cxn modelId="{C8465C9A-8B98-4E7A-B6B3-1A49399EE222}" srcId="{989A0851-B83C-48A9-A563-C5797D0574B7}" destId="{6C8D7446-E053-4861-A0FC-4444152B93B6}" srcOrd="1" destOrd="0" parTransId="{3059F60D-88D8-4151-B121-63CFDB911007}" sibTransId="{092F8AB5-8565-4DDA-AE46-632BF63060BC}"/>
    <dgm:cxn modelId="{7771679A-4FEB-4FEB-9F64-20B62FA28FCF}" type="presOf" srcId="{8CA58F22-032A-46A5-8337-73F6B4A1D27A}" destId="{8B9C6F67-0A9B-4025-9E4B-6C0F49E09744}" srcOrd="0" destOrd="0" presId="urn:microsoft.com/office/officeart/2016/7/layout/RepeatingBendingProcessNew"/>
    <dgm:cxn modelId="{51D3709B-1430-4511-91D6-A1DC9260251C}" srcId="{989A0851-B83C-48A9-A563-C5797D0574B7}" destId="{D5CB3E91-7AFE-48F9-93F4-3F3F7F799AB3}" srcOrd="0" destOrd="0" parTransId="{9B2D27B0-117C-40FB-978E-B64DCBA0BA3D}" sibTransId="{E111F5EE-D053-46B0-884B-1DC015E068B8}"/>
    <dgm:cxn modelId="{FD32729C-8A7E-466E-9502-67DA7964040A}" srcId="{97A1057A-02F3-4596-8331-7A00A7A57F88}" destId="{A65EFD0B-CCA2-4406-A84B-33888EE94087}" srcOrd="1" destOrd="0" parTransId="{A87B0696-CF6C-40D3-B138-7B0D086BA22D}" sibTransId="{516B839F-B20F-4702-9836-FBDEBF4F1DB2}"/>
    <dgm:cxn modelId="{F27026A2-3EA2-4C06-86F3-54A794B5E6D5}" type="presOf" srcId="{7647E841-B55D-4181-A1F9-A7A50B38DC47}" destId="{A3128092-0FEB-42A5-B950-06DD7A3A9921}" srcOrd="0" destOrd="3" presId="urn:microsoft.com/office/officeart/2016/7/layout/RepeatingBendingProcessNew"/>
    <dgm:cxn modelId="{F59A65B4-A399-489B-811B-C2164514DDCB}" type="presOf" srcId="{6C8D7446-E053-4861-A0FC-4444152B93B6}" destId="{B5F82A76-9C47-48F3-A963-2CFF7A773D4D}" srcOrd="0" destOrd="2" presId="urn:microsoft.com/office/officeart/2016/7/layout/RepeatingBendingProcessNew"/>
    <dgm:cxn modelId="{E9265EBE-A5C1-47EB-A303-694D96914405}" type="presOf" srcId="{11B2ABAF-851B-4BCC-A648-D73C5475724C}" destId="{A3128092-0FEB-42A5-B950-06DD7A3A9921}" srcOrd="0" destOrd="1" presId="urn:microsoft.com/office/officeart/2016/7/layout/RepeatingBendingProcessNew"/>
    <dgm:cxn modelId="{47CB3FC1-3674-41FD-B9EE-B64C1E1C121D}" type="presOf" srcId="{D5CB3E91-7AFE-48F9-93F4-3F3F7F799AB3}" destId="{B5F82A76-9C47-48F3-A963-2CFF7A773D4D}" srcOrd="0" destOrd="1" presId="urn:microsoft.com/office/officeart/2016/7/layout/RepeatingBendingProcessNew"/>
    <dgm:cxn modelId="{386F59C6-E610-47B0-A7E8-58A4747DB7A1}" type="presOf" srcId="{989A0851-B83C-48A9-A563-C5797D0574B7}" destId="{B5F82A76-9C47-48F3-A963-2CFF7A773D4D}" srcOrd="0" destOrd="0" presId="urn:microsoft.com/office/officeart/2016/7/layout/RepeatingBendingProcessNew"/>
    <dgm:cxn modelId="{E6EB4CD0-41D8-4D8F-A3AD-1AD6C3A67004}" srcId="{97A1057A-02F3-4596-8331-7A00A7A57F88}" destId="{EEA5B84A-4FF8-4ECC-8CF3-DC660D63001A}" srcOrd="3" destOrd="0" parTransId="{ECC11BBF-2C57-4662-8156-DAEEF0C2F0A4}" sibTransId="{796D2CF8-CB26-4321-BF56-3A6017848D04}"/>
    <dgm:cxn modelId="{1D5893E6-134E-4465-AA05-E47F0BD56DB0}" srcId="{97A1057A-02F3-4596-8331-7A00A7A57F88}" destId="{20CDA4FE-3744-4931-AF85-F9B49F58698F}" srcOrd="0" destOrd="0" parTransId="{68275535-3B4B-499B-BDB0-B9D76C0EB18F}" sibTransId="{8CA58F22-032A-46A5-8337-73F6B4A1D27A}"/>
    <dgm:cxn modelId="{079F1BEF-1C51-4FB6-8009-2A1218DBC94C}" srcId="{17B827F3-B31D-43C1-9852-A6F99D58623C}" destId="{D8994B8B-8EC9-4564-8909-834E9194FC46}" srcOrd="3" destOrd="0" parTransId="{6BA85365-94D3-4DF4-ABCA-69C2C718E00A}" sibTransId="{6E2D1310-7D6D-4335-8F92-A48B0E3857F7}"/>
    <dgm:cxn modelId="{B7AF4395-48F6-4178-BF47-05BDF84EC845}" type="presParOf" srcId="{97D44ACB-37FF-475E-B1A1-88AD86E6E866}" destId="{A0DDB9E3-D063-474A-A855-CBF73090AD24}" srcOrd="0" destOrd="0" presId="urn:microsoft.com/office/officeart/2016/7/layout/RepeatingBendingProcessNew"/>
    <dgm:cxn modelId="{43A99D18-FFED-450A-8EF4-B3DD3E6D8282}" type="presParOf" srcId="{97D44ACB-37FF-475E-B1A1-88AD86E6E866}" destId="{8B9C6F67-0A9B-4025-9E4B-6C0F49E09744}" srcOrd="1" destOrd="0" presId="urn:microsoft.com/office/officeart/2016/7/layout/RepeatingBendingProcessNew"/>
    <dgm:cxn modelId="{CD5370EB-DC46-465B-AA32-64B9E882BB81}" type="presParOf" srcId="{8B9C6F67-0A9B-4025-9E4B-6C0F49E09744}" destId="{D76DBDFA-7D84-46ED-8037-BB8B4A5B5A3E}" srcOrd="0" destOrd="0" presId="urn:microsoft.com/office/officeart/2016/7/layout/RepeatingBendingProcessNew"/>
    <dgm:cxn modelId="{87F7545D-4BC7-4600-A3A6-8643373A719D}" type="presParOf" srcId="{97D44ACB-37FF-475E-B1A1-88AD86E6E866}" destId="{957843EA-83F7-47E5-847A-92922678ECFD}" srcOrd="2" destOrd="0" presId="urn:microsoft.com/office/officeart/2016/7/layout/RepeatingBendingProcessNew"/>
    <dgm:cxn modelId="{267CF9A2-D937-4CF8-B668-9C7C72721B60}" type="presParOf" srcId="{97D44ACB-37FF-475E-B1A1-88AD86E6E866}" destId="{54B4D453-6C19-44F0-BC9D-CAB1DBB41DCE}" srcOrd="3" destOrd="0" presId="urn:microsoft.com/office/officeart/2016/7/layout/RepeatingBendingProcessNew"/>
    <dgm:cxn modelId="{90A6CE40-5B4C-4AE3-ABAD-C2380B0A9DD1}" type="presParOf" srcId="{54B4D453-6C19-44F0-BC9D-CAB1DBB41DCE}" destId="{1E31ACD4-EF0E-48E8-8F09-5ECFBB573DC2}" srcOrd="0" destOrd="0" presId="urn:microsoft.com/office/officeart/2016/7/layout/RepeatingBendingProcessNew"/>
    <dgm:cxn modelId="{EBAD37BA-54A6-4645-95E9-B4D87F7BCF26}" type="presParOf" srcId="{97D44ACB-37FF-475E-B1A1-88AD86E6E866}" destId="{B5F82A76-9C47-48F3-A963-2CFF7A773D4D}" srcOrd="4" destOrd="0" presId="urn:microsoft.com/office/officeart/2016/7/layout/RepeatingBendingProcessNew"/>
    <dgm:cxn modelId="{3858CC72-BB62-4507-ADB7-E4D8865000A0}" type="presParOf" srcId="{97D44ACB-37FF-475E-B1A1-88AD86E6E866}" destId="{BFB97726-D2AE-49E5-8192-C52A13012FFF}" srcOrd="5" destOrd="0" presId="urn:microsoft.com/office/officeart/2016/7/layout/RepeatingBendingProcessNew"/>
    <dgm:cxn modelId="{D7F3E1DB-FC2F-4571-B926-60737365661A}" type="presParOf" srcId="{BFB97726-D2AE-49E5-8192-C52A13012FFF}" destId="{333F3CE0-7BF6-4BCF-9548-C96FC0E9E87A}" srcOrd="0" destOrd="0" presId="urn:microsoft.com/office/officeart/2016/7/layout/RepeatingBendingProcessNew"/>
    <dgm:cxn modelId="{38FB40B1-5221-4BA7-A0BF-7F4FBE9EAAB3}" type="presParOf" srcId="{97D44ACB-37FF-475E-B1A1-88AD86E6E866}" destId="{03CA949A-E60E-460B-8713-51F9784CE2CA}" srcOrd="6" destOrd="0" presId="urn:microsoft.com/office/officeart/2016/7/layout/RepeatingBendingProcessNew"/>
    <dgm:cxn modelId="{F6FAE569-2187-40DB-B8EE-4B4C48C72EF6}" type="presParOf" srcId="{97D44ACB-37FF-475E-B1A1-88AD86E6E866}" destId="{511B8982-0E21-45D1-A616-4729F63B5232}" srcOrd="7" destOrd="0" presId="urn:microsoft.com/office/officeart/2016/7/layout/RepeatingBendingProcessNew"/>
    <dgm:cxn modelId="{C3AE9D26-5A4F-43E3-9476-8EA5A2FA77BE}" type="presParOf" srcId="{511B8982-0E21-45D1-A616-4729F63B5232}" destId="{E2989ADE-15F2-492F-8C27-8C71111D06D8}" srcOrd="0" destOrd="0" presId="urn:microsoft.com/office/officeart/2016/7/layout/RepeatingBendingProcessNew"/>
    <dgm:cxn modelId="{7E69A88E-0C69-47AC-9A93-9AFF95CCAEED}" type="presParOf" srcId="{97D44ACB-37FF-475E-B1A1-88AD86E6E866}" destId="{A3128092-0FEB-42A5-B950-06DD7A3A9921}"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A1057A-02F3-4596-8331-7A00A7A57F88}"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20CDA4FE-3744-4931-AF85-F9B49F58698F}">
      <dgm:prSet/>
      <dgm:spPr/>
      <dgm:t>
        <a:bodyPr/>
        <a:lstStyle/>
        <a:p>
          <a:r>
            <a:rPr lang="en-US"/>
            <a:t>Director of Student Conduct serves as advisor to panel </a:t>
          </a:r>
          <a:endParaRPr lang="en-US" dirty="0"/>
        </a:p>
      </dgm:t>
    </dgm:pt>
    <dgm:pt modelId="{68275535-3B4B-499B-BDB0-B9D76C0EB18F}" type="parTrans" cxnId="{1D5893E6-134E-4465-AA05-E47F0BD56DB0}">
      <dgm:prSet/>
      <dgm:spPr/>
      <dgm:t>
        <a:bodyPr/>
        <a:lstStyle/>
        <a:p>
          <a:endParaRPr lang="en-US"/>
        </a:p>
      </dgm:t>
    </dgm:pt>
    <dgm:pt modelId="{8CA58F22-032A-46A5-8337-73F6B4A1D27A}" type="sibTrans" cxnId="{1D5893E6-134E-4465-AA05-E47F0BD56DB0}">
      <dgm:prSet/>
      <dgm:spPr/>
      <dgm:t>
        <a:bodyPr/>
        <a:lstStyle/>
        <a:p>
          <a:endParaRPr lang="en-US"/>
        </a:p>
      </dgm:t>
    </dgm:pt>
    <dgm:pt modelId="{129EB202-78E8-4BCE-93B9-168CCFDF6B52}">
      <dgm:prSet/>
      <dgm:spPr/>
      <dgm:t>
        <a:bodyPr/>
        <a:lstStyle/>
        <a:p>
          <a:r>
            <a:rPr lang="en-US" dirty="0"/>
            <a:t>Follow a script </a:t>
          </a:r>
        </a:p>
      </dgm:t>
    </dgm:pt>
    <dgm:pt modelId="{D9A78F78-2D09-4FA2-9820-D940787B8AD3}" type="parTrans" cxnId="{63F2E2D5-C76F-4BB2-B22D-B25AAE04ABE6}">
      <dgm:prSet/>
      <dgm:spPr/>
      <dgm:t>
        <a:bodyPr/>
        <a:lstStyle/>
        <a:p>
          <a:endParaRPr lang="en-US"/>
        </a:p>
      </dgm:t>
    </dgm:pt>
    <dgm:pt modelId="{3F2274D4-9BC3-4CBB-9237-B69DB94F7150}" type="sibTrans" cxnId="{63F2E2D5-C76F-4BB2-B22D-B25AAE04ABE6}">
      <dgm:prSet/>
      <dgm:spPr/>
      <dgm:t>
        <a:bodyPr/>
        <a:lstStyle/>
        <a:p>
          <a:endParaRPr lang="en-US"/>
        </a:p>
      </dgm:t>
    </dgm:pt>
    <dgm:pt modelId="{05D8F0F7-AB18-4191-B87D-702E903AE83C}">
      <dgm:prSet/>
      <dgm:spPr/>
      <dgm:t>
        <a:bodyPr/>
        <a:lstStyle/>
        <a:p>
          <a:r>
            <a:rPr lang="en-US" dirty="0"/>
            <a:t>Panel consists of 3 members typically </a:t>
          </a:r>
        </a:p>
      </dgm:t>
    </dgm:pt>
    <dgm:pt modelId="{69398127-93B3-4BDA-9F32-267239106F14}" type="parTrans" cxnId="{28107F4D-7778-4FD0-AFC7-C180C8AFB734}">
      <dgm:prSet/>
      <dgm:spPr/>
      <dgm:t>
        <a:bodyPr/>
        <a:lstStyle/>
        <a:p>
          <a:endParaRPr lang="en-US"/>
        </a:p>
      </dgm:t>
    </dgm:pt>
    <dgm:pt modelId="{6B2364B6-6053-4C89-A7C1-B30F22D4780B}" type="sibTrans" cxnId="{28107F4D-7778-4FD0-AFC7-C180C8AFB734}">
      <dgm:prSet/>
      <dgm:spPr/>
      <dgm:t>
        <a:bodyPr/>
        <a:lstStyle/>
        <a:p>
          <a:endParaRPr lang="en-US"/>
        </a:p>
      </dgm:t>
    </dgm:pt>
    <dgm:pt modelId="{47390638-07A8-466C-9F72-763DF0BF73C6}">
      <dgm:prSet/>
      <dgm:spPr/>
      <dgm:t>
        <a:bodyPr/>
        <a:lstStyle/>
        <a:p>
          <a:r>
            <a:rPr lang="en-US" dirty="0"/>
            <a:t>Opportunity to ask questions to all parties and witnesses </a:t>
          </a:r>
        </a:p>
      </dgm:t>
    </dgm:pt>
    <dgm:pt modelId="{34958314-A78C-41E6-AF3E-076412FCD171}" type="parTrans" cxnId="{F45E399A-5D15-4560-B3AB-F4A19EB5CF48}">
      <dgm:prSet/>
      <dgm:spPr/>
      <dgm:t>
        <a:bodyPr/>
        <a:lstStyle/>
        <a:p>
          <a:endParaRPr lang="en-US"/>
        </a:p>
      </dgm:t>
    </dgm:pt>
    <dgm:pt modelId="{2778BBD8-C051-4BD7-8C54-B68A3AE4BA54}" type="sibTrans" cxnId="{F45E399A-5D15-4560-B3AB-F4A19EB5CF48}">
      <dgm:prSet/>
      <dgm:spPr/>
      <dgm:t>
        <a:bodyPr/>
        <a:lstStyle/>
        <a:p>
          <a:endParaRPr lang="en-US"/>
        </a:p>
      </dgm:t>
    </dgm:pt>
    <dgm:pt modelId="{5E047C5E-F2C0-4C0C-8579-B5BCFCF940A4}">
      <dgm:prSet/>
      <dgm:spPr/>
      <dgm:t>
        <a:bodyPr/>
        <a:lstStyle/>
        <a:p>
          <a:r>
            <a:rPr lang="en-US" dirty="0"/>
            <a:t>Determine responsibility and sanctions </a:t>
          </a:r>
        </a:p>
      </dgm:t>
    </dgm:pt>
    <dgm:pt modelId="{9A47E83A-C18A-4088-9E71-22CD153E02D5}" type="parTrans" cxnId="{CF95D841-5ADD-47A5-8E33-E12092E90D45}">
      <dgm:prSet/>
      <dgm:spPr/>
      <dgm:t>
        <a:bodyPr/>
        <a:lstStyle/>
        <a:p>
          <a:endParaRPr lang="en-US"/>
        </a:p>
      </dgm:t>
    </dgm:pt>
    <dgm:pt modelId="{2AE92681-E9B1-417A-9689-4264A24074B0}" type="sibTrans" cxnId="{CF95D841-5ADD-47A5-8E33-E12092E90D45}">
      <dgm:prSet/>
      <dgm:spPr/>
      <dgm:t>
        <a:bodyPr/>
        <a:lstStyle/>
        <a:p>
          <a:endParaRPr lang="en-US"/>
        </a:p>
      </dgm:t>
    </dgm:pt>
    <dgm:pt modelId="{97D44ACB-37FF-475E-B1A1-88AD86E6E866}" type="pres">
      <dgm:prSet presAssocID="{97A1057A-02F3-4596-8331-7A00A7A57F88}" presName="Name0" presStyleCnt="0">
        <dgm:presLayoutVars>
          <dgm:dir/>
          <dgm:resizeHandles val="exact"/>
        </dgm:presLayoutVars>
      </dgm:prSet>
      <dgm:spPr/>
    </dgm:pt>
    <dgm:pt modelId="{A0DDB9E3-D063-474A-A855-CBF73090AD24}" type="pres">
      <dgm:prSet presAssocID="{20CDA4FE-3744-4931-AF85-F9B49F58698F}" presName="node" presStyleLbl="node1" presStyleIdx="0" presStyleCnt="4">
        <dgm:presLayoutVars>
          <dgm:bulletEnabled val="1"/>
        </dgm:presLayoutVars>
      </dgm:prSet>
      <dgm:spPr/>
    </dgm:pt>
    <dgm:pt modelId="{8B9C6F67-0A9B-4025-9E4B-6C0F49E09744}" type="pres">
      <dgm:prSet presAssocID="{8CA58F22-032A-46A5-8337-73F6B4A1D27A}" presName="sibTrans" presStyleLbl="sibTrans1D1" presStyleIdx="0" presStyleCnt="3"/>
      <dgm:spPr/>
    </dgm:pt>
    <dgm:pt modelId="{D76DBDFA-7D84-46ED-8037-BB8B4A5B5A3E}" type="pres">
      <dgm:prSet presAssocID="{8CA58F22-032A-46A5-8337-73F6B4A1D27A}" presName="connectorText" presStyleLbl="sibTrans1D1" presStyleIdx="0" presStyleCnt="3"/>
      <dgm:spPr/>
    </dgm:pt>
    <dgm:pt modelId="{8FE4EF26-5D6C-4873-8AA7-764B99235C89}" type="pres">
      <dgm:prSet presAssocID="{05D8F0F7-AB18-4191-B87D-702E903AE83C}" presName="node" presStyleLbl="node1" presStyleIdx="1" presStyleCnt="4">
        <dgm:presLayoutVars>
          <dgm:bulletEnabled val="1"/>
        </dgm:presLayoutVars>
      </dgm:prSet>
      <dgm:spPr/>
    </dgm:pt>
    <dgm:pt modelId="{12B3FA1C-A0D3-4CCF-BD72-CFA34146693A}" type="pres">
      <dgm:prSet presAssocID="{6B2364B6-6053-4C89-A7C1-B30F22D4780B}" presName="sibTrans" presStyleLbl="sibTrans1D1" presStyleIdx="1" presStyleCnt="3"/>
      <dgm:spPr/>
    </dgm:pt>
    <dgm:pt modelId="{D6760F48-1079-47BE-9138-E02E48E733E2}" type="pres">
      <dgm:prSet presAssocID="{6B2364B6-6053-4C89-A7C1-B30F22D4780B}" presName="connectorText" presStyleLbl="sibTrans1D1" presStyleIdx="1" presStyleCnt="3"/>
      <dgm:spPr/>
    </dgm:pt>
    <dgm:pt modelId="{8C842A6B-ECFC-4BFD-9C42-A4DBCBBDB974}" type="pres">
      <dgm:prSet presAssocID="{47390638-07A8-466C-9F72-763DF0BF73C6}" presName="node" presStyleLbl="node1" presStyleIdx="2" presStyleCnt="4">
        <dgm:presLayoutVars>
          <dgm:bulletEnabled val="1"/>
        </dgm:presLayoutVars>
      </dgm:prSet>
      <dgm:spPr/>
    </dgm:pt>
    <dgm:pt modelId="{43E5B6DA-DFD1-4BF3-8243-EC453A024817}" type="pres">
      <dgm:prSet presAssocID="{2778BBD8-C051-4BD7-8C54-B68A3AE4BA54}" presName="sibTrans" presStyleLbl="sibTrans1D1" presStyleIdx="2" presStyleCnt="3"/>
      <dgm:spPr/>
    </dgm:pt>
    <dgm:pt modelId="{1BBF5493-79D0-4767-9EC0-7498B9ED912B}" type="pres">
      <dgm:prSet presAssocID="{2778BBD8-C051-4BD7-8C54-B68A3AE4BA54}" presName="connectorText" presStyleLbl="sibTrans1D1" presStyleIdx="2" presStyleCnt="3"/>
      <dgm:spPr/>
    </dgm:pt>
    <dgm:pt modelId="{50736D1A-DA7E-44F9-B978-AF68EE7A5414}" type="pres">
      <dgm:prSet presAssocID="{5E047C5E-F2C0-4C0C-8579-B5BCFCF940A4}" presName="node" presStyleLbl="node1" presStyleIdx="3" presStyleCnt="4">
        <dgm:presLayoutVars>
          <dgm:bulletEnabled val="1"/>
        </dgm:presLayoutVars>
      </dgm:prSet>
      <dgm:spPr/>
    </dgm:pt>
  </dgm:ptLst>
  <dgm:cxnLst>
    <dgm:cxn modelId="{6911E810-9F79-421E-AF5B-8F0183E1C043}" type="presOf" srcId="{2778BBD8-C051-4BD7-8C54-B68A3AE4BA54}" destId="{43E5B6DA-DFD1-4BF3-8243-EC453A024817}" srcOrd="0" destOrd="0" presId="urn:microsoft.com/office/officeart/2016/7/layout/RepeatingBendingProcessNew"/>
    <dgm:cxn modelId="{6F1C7816-3691-4DC7-A909-A52E375170E4}" type="presOf" srcId="{20CDA4FE-3744-4931-AF85-F9B49F58698F}" destId="{A0DDB9E3-D063-474A-A855-CBF73090AD24}" srcOrd="0" destOrd="0" presId="urn:microsoft.com/office/officeart/2016/7/layout/RepeatingBendingProcessNew"/>
    <dgm:cxn modelId="{A2580B29-5CC9-45D6-8E99-51CC285ECF63}" type="presOf" srcId="{05D8F0F7-AB18-4191-B87D-702E903AE83C}" destId="{8FE4EF26-5D6C-4873-8AA7-764B99235C89}" srcOrd="0" destOrd="0" presId="urn:microsoft.com/office/officeart/2016/7/layout/RepeatingBendingProcessNew"/>
    <dgm:cxn modelId="{08F13E33-CFB8-4AA6-87BB-CCBB2BB6B281}" type="presOf" srcId="{8CA58F22-032A-46A5-8337-73F6B4A1D27A}" destId="{D76DBDFA-7D84-46ED-8037-BB8B4A5B5A3E}" srcOrd="1" destOrd="0" presId="urn:microsoft.com/office/officeart/2016/7/layout/RepeatingBendingProcessNew"/>
    <dgm:cxn modelId="{CF95D841-5ADD-47A5-8E33-E12092E90D45}" srcId="{97A1057A-02F3-4596-8331-7A00A7A57F88}" destId="{5E047C5E-F2C0-4C0C-8579-B5BCFCF940A4}" srcOrd="3" destOrd="0" parTransId="{9A47E83A-C18A-4088-9E71-22CD153E02D5}" sibTransId="{2AE92681-E9B1-417A-9689-4264A24074B0}"/>
    <dgm:cxn modelId="{9038B544-3635-4B86-8420-7A2223B047A5}" type="presOf" srcId="{2778BBD8-C051-4BD7-8C54-B68A3AE4BA54}" destId="{1BBF5493-79D0-4767-9EC0-7498B9ED912B}" srcOrd="1" destOrd="0" presId="urn:microsoft.com/office/officeart/2016/7/layout/RepeatingBendingProcessNew"/>
    <dgm:cxn modelId="{28107F4D-7778-4FD0-AFC7-C180C8AFB734}" srcId="{97A1057A-02F3-4596-8331-7A00A7A57F88}" destId="{05D8F0F7-AB18-4191-B87D-702E903AE83C}" srcOrd="1" destOrd="0" parTransId="{69398127-93B3-4BDA-9F32-267239106F14}" sibTransId="{6B2364B6-6053-4C89-A7C1-B30F22D4780B}"/>
    <dgm:cxn modelId="{6FACC16E-586E-4313-A347-BD9382C62D1D}" type="presOf" srcId="{129EB202-78E8-4BCE-93B9-168CCFDF6B52}" destId="{A0DDB9E3-D063-474A-A855-CBF73090AD24}" srcOrd="0" destOrd="1" presId="urn:microsoft.com/office/officeart/2016/7/layout/RepeatingBendingProcessNew"/>
    <dgm:cxn modelId="{BD2E1C7E-8689-4685-8C29-6AF4C4B722F1}" type="presOf" srcId="{5E047C5E-F2C0-4C0C-8579-B5BCFCF940A4}" destId="{50736D1A-DA7E-44F9-B978-AF68EE7A5414}" srcOrd="0" destOrd="0" presId="urn:microsoft.com/office/officeart/2016/7/layout/RepeatingBendingProcessNew"/>
    <dgm:cxn modelId="{31121A87-9A2E-4EDF-AD68-636C730B0C8E}" type="presOf" srcId="{6B2364B6-6053-4C89-A7C1-B30F22D4780B}" destId="{D6760F48-1079-47BE-9138-E02E48E733E2}" srcOrd="1" destOrd="0" presId="urn:microsoft.com/office/officeart/2016/7/layout/RepeatingBendingProcessNew"/>
    <dgm:cxn modelId="{FE0E359A-97B4-414A-B2C1-C5D434F3C3B7}" type="presOf" srcId="{97A1057A-02F3-4596-8331-7A00A7A57F88}" destId="{97D44ACB-37FF-475E-B1A1-88AD86E6E866}" srcOrd="0" destOrd="0" presId="urn:microsoft.com/office/officeart/2016/7/layout/RepeatingBendingProcessNew"/>
    <dgm:cxn modelId="{F45E399A-5D15-4560-B3AB-F4A19EB5CF48}" srcId="{97A1057A-02F3-4596-8331-7A00A7A57F88}" destId="{47390638-07A8-466C-9F72-763DF0BF73C6}" srcOrd="2" destOrd="0" parTransId="{34958314-A78C-41E6-AF3E-076412FCD171}" sibTransId="{2778BBD8-C051-4BD7-8C54-B68A3AE4BA54}"/>
    <dgm:cxn modelId="{7771679A-4FEB-4FEB-9F64-20B62FA28FCF}" type="presOf" srcId="{8CA58F22-032A-46A5-8337-73F6B4A1D27A}" destId="{8B9C6F67-0A9B-4025-9E4B-6C0F49E09744}" srcOrd="0" destOrd="0" presId="urn:microsoft.com/office/officeart/2016/7/layout/RepeatingBendingProcessNew"/>
    <dgm:cxn modelId="{EEE7ABC3-D292-4DC1-9E9A-848472599938}" type="presOf" srcId="{47390638-07A8-466C-9F72-763DF0BF73C6}" destId="{8C842A6B-ECFC-4BFD-9C42-A4DBCBBDB974}" srcOrd="0" destOrd="0" presId="urn:microsoft.com/office/officeart/2016/7/layout/RepeatingBendingProcessNew"/>
    <dgm:cxn modelId="{63F2E2D5-C76F-4BB2-B22D-B25AAE04ABE6}" srcId="{20CDA4FE-3744-4931-AF85-F9B49F58698F}" destId="{129EB202-78E8-4BCE-93B9-168CCFDF6B52}" srcOrd="0" destOrd="0" parTransId="{D9A78F78-2D09-4FA2-9820-D940787B8AD3}" sibTransId="{3F2274D4-9BC3-4CBB-9237-B69DB94F7150}"/>
    <dgm:cxn modelId="{1D5893E6-134E-4465-AA05-E47F0BD56DB0}" srcId="{97A1057A-02F3-4596-8331-7A00A7A57F88}" destId="{20CDA4FE-3744-4931-AF85-F9B49F58698F}" srcOrd="0" destOrd="0" parTransId="{68275535-3B4B-499B-BDB0-B9D76C0EB18F}" sibTransId="{8CA58F22-032A-46A5-8337-73F6B4A1D27A}"/>
    <dgm:cxn modelId="{E63936F8-ACC8-4B7D-AC82-AD591CD7BC02}" type="presOf" srcId="{6B2364B6-6053-4C89-A7C1-B30F22D4780B}" destId="{12B3FA1C-A0D3-4CCF-BD72-CFA34146693A}" srcOrd="0" destOrd="0" presId="urn:microsoft.com/office/officeart/2016/7/layout/RepeatingBendingProcessNew"/>
    <dgm:cxn modelId="{B7AF4395-48F6-4178-BF47-05BDF84EC845}" type="presParOf" srcId="{97D44ACB-37FF-475E-B1A1-88AD86E6E866}" destId="{A0DDB9E3-D063-474A-A855-CBF73090AD24}" srcOrd="0" destOrd="0" presId="urn:microsoft.com/office/officeart/2016/7/layout/RepeatingBendingProcessNew"/>
    <dgm:cxn modelId="{43A99D18-FFED-450A-8EF4-B3DD3E6D8282}" type="presParOf" srcId="{97D44ACB-37FF-475E-B1A1-88AD86E6E866}" destId="{8B9C6F67-0A9B-4025-9E4B-6C0F49E09744}" srcOrd="1" destOrd="0" presId="urn:microsoft.com/office/officeart/2016/7/layout/RepeatingBendingProcessNew"/>
    <dgm:cxn modelId="{CD5370EB-DC46-465B-AA32-64B9E882BB81}" type="presParOf" srcId="{8B9C6F67-0A9B-4025-9E4B-6C0F49E09744}" destId="{D76DBDFA-7D84-46ED-8037-BB8B4A5B5A3E}" srcOrd="0" destOrd="0" presId="urn:microsoft.com/office/officeart/2016/7/layout/RepeatingBendingProcessNew"/>
    <dgm:cxn modelId="{342B111C-83DE-47A1-AF1E-D9AB71043CCA}" type="presParOf" srcId="{97D44ACB-37FF-475E-B1A1-88AD86E6E866}" destId="{8FE4EF26-5D6C-4873-8AA7-764B99235C89}" srcOrd="2" destOrd="0" presId="urn:microsoft.com/office/officeart/2016/7/layout/RepeatingBendingProcessNew"/>
    <dgm:cxn modelId="{A2CC2015-4C5B-4353-935E-9647805008CE}" type="presParOf" srcId="{97D44ACB-37FF-475E-B1A1-88AD86E6E866}" destId="{12B3FA1C-A0D3-4CCF-BD72-CFA34146693A}" srcOrd="3" destOrd="0" presId="urn:microsoft.com/office/officeart/2016/7/layout/RepeatingBendingProcessNew"/>
    <dgm:cxn modelId="{FD504C9C-8581-4388-9963-7602825C26EA}" type="presParOf" srcId="{12B3FA1C-A0D3-4CCF-BD72-CFA34146693A}" destId="{D6760F48-1079-47BE-9138-E02E48E733E2}" srcOrd="0" destOrd="0" presId="urn:microsoft.com/office/officeart/2016/7/layout/RepeatingBendingProcessNew"/>
    <dgm:cxn modelId="{B03D539B-4DEA-4A57-A78C-225D182A2DF5}" type="presParOf" srcId="{97D44ACB-37FF-475E-B1A1-88AD86E6E866}" destId="{8C842A6B-ECFC-4BFD-9C42-A4DBCBBDB974}" srcOrd="4" destOrd="0" presId="urn:microsoft.com/office/officeart/2016/7/layout/RepeatingBendingProcessNew"/>
    <dgm:cxn modelId="{57658CD8-B558-4E6C-A624-14A3B1EAC722}" type="presParOf" srcId="{97D44ACB-37FF-475E-B1A1-88AD86E6E866}" destId="{43E5B6DA-DFD1-4BF3-8243-EC453A024817}" srcOrd="5" destOrd="0" presId="urn:microsoft.com/office/officeart/2016/7/layout/RepeatingBendingProcessNew"/>
    <dgm:cxn modelId="{003A8C00-B7BE-427A-853E-FF2DB3A7B688}" type="presParOf" srcId="{43E5B6DA-DFD1-4BF3-8243-EC453A024817}" destId="{1BBF5493-79D0-4767-9EC0-7498B9ED912B}" srcOrd="0" destOrd="0" presId="urn:microsoft.com/office/officeart/2016/7/layout/RepeatingBendingProcessNew"/>
    <dgm:cxn modelId="{5011121D-F93A-4796-B83C-5CFCD6FBC23E}" type="presParOf" srcId="{97D44ACB-37FF-475E-B1A1-88AD86E6E866}" destId="{50736D1A-DA7E-44F9-B978-AF68EE7A5414}"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ADEAB5-A941-469E-B30E-2C88E0B0099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87C8A891-FCA3-42D6-974F-8471D372127E}">
      <dgm:prSet phldrT="[Text]"/>
      <dgm:spPr/>
      <dgm:t>
        <a:bodyPr/>
        <a:lstStyle/>
        <a:p>
          <a:r>
            <a:rPr lang="en-US" dirty="0"/>
            <a:t>Kelli Campa </a:t>
          </a:r>
        </a:p>
      </dgm:t>
    </dgm:pt>
    <dgm:pt modelId="{8AA26A07-E06B-45E4-A155-8902B14A89C1}" type="parTrans" cxnId="{F0CDB532-6CB8-4174-B9F3-C139BECA3B56}">
      <dgm:prSet/>
      <dgm:spPr/>
      <dgm:t>
        <a:bodyPr/>
        <a:lstStyle/>
        <a:p>
          <a:endParaRPr lang="en-US"/>
        </a:p>
      </dgm:t>
    </dgm:pt>
    <dgm:pt modelId="{11CFDB57-1246-429B-BE1C-4FB143F3E525}" type="sibTrans" cxnId="{F0CDB532-6CB8-4174-B9F3-C139BECA3B56}">
      <dgm:prSet/>
      <dgm:spPr/>
      <dgm:t>
        <a:bodyPr/>
        <a:lstStyle/>
        <a:p>
          <a:endParaRPr lang="en-US"/>
        </a:p>
      </dgm:t>
    </dgm:pt>
    <dgm:pt modelId="{E955D944-180D-44EA-AA40-6568D0102CCE}">
      <dgm:prSet phldrT="[Text]"/>
      <dgm:spPr/>
      <dgm:t>
        <a:bodyPr/>
        <a:lstStyle/>
        <a:p>
          <a:r>
            <a:rPr lang="en-US" dirty="0"/>
            <a:t>Kelly Yough </a:t>
          </a:r>
        </a:p>
      </dgm:t>
    </dgm:pt>
    <dgm:pt modelId="{E4DAB2EB-251F-4F8A-AA48-9EBD984B8A64}" type="parTrans" cxnId="{9C260C55-91A0-47F5-894A-5ADF2A5CA9EB}">
      <dgm:prSet/>
      <dgm:spPr/>
      <dgm:t>
        <a:bodyPr/>
        <a:lstStyle/>
        <a:p>
          <a:endParaRPr lang="en-US"/>
        </a:p>
      </dgm:t>
    </dgm:pt>
    <dgm:pt modelId="{09F10A85-4903-401E-BF97-0C732D142CC7}" type="sibTrans" cxnId="{9C260C55-91A0-47F5-894A-5ADF2A5CA9EB}">
      <dgm:prSet/>
      <dgm:spPr/>
      <dgm:t>
        <a:bodyPr/>
        <a:lstStyle/>
        <a:p>
          <a:endParaRPr lang="en-US"/>
        </a:p>
      </dgm:t>
    </dgm:pt>
    <dgm:pt modelId="{5B546B5D-EC39-4EEC-9D5D-9AE7FD861AD1}">
      <dgm:prSet phldrT="[Text]"/>
      <dgm:spPr/>
      <dgm:t>
        <a:bodyPr/>
        <a:lstStyle/>
        <a:p>
          <a:r>
            <a:rPr lang="en-US" dirty="0"/>
            <a:t>kelli.campa@marist.edu </a:t>
          </a:r>
        </a:p>
      </dgm:t>
    </dgm:pt>
    <dgm:pt modelId="{1678CD2E-82DB-4566-8A91-496E28E978D7}" type="parTrans" cxnId="{75D986FE-E26F-4785-BD94-3B3A61D03D9A}">
      <dgm:prSet/>
      <dgm:spPr/>
      <dgm:t>
        <a:bodyPr/>
        <a:lstStyle/>
        <a:p>
          <a:endParaRPr lang="en-US"/>
        </a:p>
      </dgm:t>
    </dgm:pt>
    <dgm:pt modelId="{A764F20B-9873-4A40-85BC-3CD731118B5F}" type="sibTrans" cxnId="{75D986FE-E26F-4785-BD94-3B3A61D03D9A}">
      <dgm:prSet/>
      <dgm:spPr/>
      <dgm:t>
        <a:bodyPr/>
        <a:lstStyle/>
        <a:p>
          <a:endParaRPr lang="en-US"/>
        </a:p>
      </dgm:t>
    </dgm:pt>
    <dgm:pt modelId="{B3389EE7-4F9B-4BC4-8B35-9BE21288397E}">
      <dgm:prSet phldrT="[Text]"/>
      <dgm:spPr/>
      <dgm:t>
        <a:bodyPr/>
        <a:lstStyle/>
        <a:p>
          <a:r>
            <a:rPr lang="en-US" dirty="0"/>
            <a:t>x2516</a:t>
          </a:r>
        </a:p>
      </dgm:t>
    </dgm:pt>
    <dgm:pt modelId="{434D35D3-69F2-40EF-8695-674D4DCBD271}" type="parTrans" cxnId="{427807FA-43D9-4623-9E9D-49453E9CAB14}">
      <dgm:prSet/>
      <dgm:spPr/>
      <dgm:t>
        <a:bodyPr/>
        <a:lstStyle/>
        <a:p>
          <a:endParaRPr lang="en-US"/>
        </a:p>
      </dgm:t>
    </dgm:pt>
    <dgm:pt modelId="{73374144-30A8-422B-9886-DBB934F7DA57}" type="sibTrans" cxnId="{427807FA-43D9-4623-9E9D-49453E9CAB14}">
      <dgm:prSet/>
      <dgm:spPr/>
      <dgm:t>
        <a:bodyPr/>
        <a:lstStyle/>
        <a:p>
          <a:endParaRPr lang="en-US"/>
        </a:p>
      </dgm:t>
    </dgm:pt>
    <dgm:pt modelId="{8CD44756-7CA1-4448-B713-51822CB7823E}">
      <dgm:prSet phldrT="[Text]"/>
      <dgm:spPr/>
      <dgm:t>
        <a:bodyPr/>
        <a:lstStyle/>
        <a:p>
          <a:r>
            <a:rPr lang="en-US" dirty="0"/>
            <a:t>kelly.yough@marist.edu</a:t>
          </a:r>
        </a:p>
      </dgm:t>
    </dgm:pt>
    <dgm:pt modelId="{5BD9E1FF-80D7-461D-9C3B-3D4229BF6542}" type="parTrans" cxnId="{A7AFA18C-9413-402E-A686-84030456BFA5}">
      <dgm:prSet/>
      <dgm:spPr/>
      <dgm:t>
        <a:bodyPr/>
        <a:lstStyle/>
        <a:p>
          <a:endParaRPr lang="en-US"/>
        </a:p>
      </dgm:t>
    </dgm:pt>
    <dgm:pt modelId="{9B1C8686-466A-4919-A214-A8A3FF245AC8}" type="sibTrans" cxnId="{A7AFA18C-9413-402E-A686-84030456BFA5}">
      <dgm:prSet/>
      <dgm:spPr/>
      <dgm:t>
        <a:bodyPr/>
        <a:lstStyle/>
        <a:p>
          <a:endParaRPr lang="en-US"/>
        </a:p>
      </dgm:t>
    </dgm:pt>
    <dgm:pt modelId="{348A49F4-FEF1-42CA-9571-6538AFCDC2ED}">
      <dgm:prSet phldrT="[Text]"/>
      <dgm:spPr/>
      <dgm:t>
        <a:bodyPr/>
        <a:lstStyle/>
        <a:p>
          <a:r>
            <a:rPr lang="en-US" dirty="0"/>
            <a:t>x2210</a:t>
          </a:r>
        </a:p>
      </dgm:t>
    </dgm:pt>
    <dgm:pt modelId="{F3DC72A4-F401-47B7-986A-F13EA4E1DA40}" type="parTrans" cxnId="{E235540E-1C15-4AC2-9817-CA3E90606F3F}">
      <dgm:prSet/>
      <dgm:spPr/>
      <dgm:t>
        <a:bodyPr/>
        <a:lstStyle/>
        <a:p>
          <a:endParaRPr lang="en-US"/>
        </a:p>
      </dgm:t>
    </dgm:pt>
    <dgm:pt modelId="{980F5DF6-77E2-4E6A-B761-2FF3D91944B8}" type="sibTrans" cxnId="{E235540E-1C15-4AC2-9817-CA3E90606F3F}">
      <dgm:prSet/>
      <dgm:spPr/>
      <dgm:t>
        <a:bodyPr/>
        <a:lstStyle/>
        <a:p>
          <a:endParaRPr lang="en-US"/>
        </a:p>
      </dgm:t>
    </dgm:pt>
    <dgm:pt modelId="{DD70E639-CF1C-4310-8C74-FAB385DA7361}" type="pres">
      <dgm:prSet presAssocID="{7AADEAB5-A941-469E-B30E-2C88E0B00995}" presName="compositeShape" presStyleCnt="0">
        <dgm:presLayoutVars>
          <dgm:chMax val="2"/>
          <dgm:dir/>
          <dgm:resizeHandles val="exact"/>
        </dgm:presLayoutVars>
      </dgm:prSet>
      <dgm:spPr/>
    </dgm:pt>
    <dgm:pt modelId="{24D8A06B-2E1A-4311-886A-233D66114C38}" type="pres">
      <dgm:prSet presAssocID="{7AADEAB5-A941-469E-B30E-2C88E0B00995}" presName="ribbon" presStyleLbl="node1" presStyleIdx="0" presStyleCnt="1"/>
      <dgm:spPr>
        <a:solidFill>
          <a:srgbClr val="C00000"/>
        </a:solidFill>
      </dgm:spPr>
    </dgm:pt>
    <dgm:pt modelId="{915B051D-378D-4C2A-A436-7740A931568A}" type="pres">
      <dgm:prSet presAssocID="{7AADEAB5-A941-469E-B30E-2C88E0B00995}" presName="leftArrowText" presStyleLbl="node1" presStyleIdx="0" presStyleCnt="1">
        <dgm:presLayoutVars>
          <dgm:chMax val="0"/>
          <dgm:bulletEnabled val="1"/>
        </dgm:presLayoutVars>
      </dgm:prSet>
      <dgm:spPr/>
    </dgm:pt>
    <dgm:pt modelId="{A3FE5D2A-4AA1-4E3D-869A-5B46024E3B9E}" type="pres">
      <dgm:prSet presAssocID="{7AADEAB5-A941-469E-B30E-2C88E0B00995}" presName="rightArrowText" presStyleLbl="node1" presStyleIdx="0" presStyleCnt="1">
        <dgm:presLayoutVars>
          <dgm:chMax val="0"/>
          <dgm:bulletEnabled val="1"/>
        </dgm:presLayoutVars>
      </dgm:prSet>
      <dgm:spPr/>
    </dgm:pt>
  </dgm:ptLst>
  <dgm:cxnLst>
    <dgm:cxn modelId="{38A80206-98C7-45A0-B500-BE5B61D2D67C}" type="presOf" srcId="{B3389EE7-4F9B-4BC4-8B35-9BE21288397E}" destId="{915B051D-378D-4C2A-A436-7740A931568A}" srcOrd="0" destOrd="2" presId="urn:microsoft.com/office/officeart/2005/8/layout/arrow6"/>
    <dgm:cxn modelId="{E235540E-1C15-4AC2-9817-CA3E90606F3F}" srcId="{E955D944-180D-44EA-AA40-6568D0102CCE}" destId="{348A49F4-FEF1-42CA-9571-6538AFCDC2ED}" srcOrd="1" destOrd="0" parTransId="{F3DC72A4-F401-47B7-986A-F13EA4E1DA40}" sibTransId="{980F5DF6-77E2-4E6A-B761-2FF3D91944B8}"/>
    <dgm:cxn modelId="{90773321-0CED-4AC1-AA8B-929ECDB09269}" type="presOf" srcId="{87C8A891-FCA3-42D6-974F-8471D372127E}" destId="{915B051D-378D-4C2A-A436-7740A931568A}" srcOrd="0" destOrd="0" presId="urn:microsoft.com/office/officeart/2005/8/layout/arrow6"/>
    <dgm:cxn modelId="{F0CDB532-6CB8-4174-B9F3-C139BECA3B56}" srcId="{7AADEAB5-A941-469E-B30E-2C88E0B00995}" destId="{87C8A891-FCA3-42D6-974F-8471D372127E}" srcOrd="0" destOrd="0" parTransId="{8AA26A07-E06B-45E4-A155-8902B14A89C1}" sibTransId="{11CFDB57-1246-429B-BE1C-4FB143F3E525}"/>
    <dgm:cxn modelId="{8C3AB748-BA89-48F8-B14D-51F438664C54}" type="presOf" srcId="{E955D944-180D-44EA-AA40-6568D0102CCE}" destId="{A3FE5D2A-4AA1-4E3D-869A-5B46024E3B9E}" srcOrd="0" destOrd="0" presId="urn:microsoft.com/office/officeart/2005/8/layout/arrow6"/>
    <dgm:cxn modelId="{9C260C55-91A0-47F5-894A-5ADF2A5CA9EB}" srcId="{7AADEAB5-A941-469E-B30E-2C88E0B00995}" destId="{E955D944-180D-44EA-AA40-6568D0102CCE}" srcOrd="1" destOrd="0" parTransId="{E4DAB2EB-251F-4F8A-AA48-9EBD984B8A64}" sibTransId="{09F10A85-4903-401E-BF97-0C732D142CC7}"/>
    <dgm:cxn modelId="{CCB14575-20DB-488D-ABE2-4349601077B4}" type="presOf" srcId="{5B546B5D-EC39-4EEC-9D5D-9AE7FD861AD1}" destId="{915B051D-378D-4C2A-A436-7740A931568A}" srcOrd="0" destOrd="1" presId="urn:microsoft.com/office/officeart/2005/8/layout/arrow6"/>
    <dgm:cxn modelId="{A7AFA18C-9413-402E-A686-84030456BFA5}" srcId="{E955D944-180D-44EA-AA40-6568D0102CCE}" destId="{8CD44756-7CA1-4448-B713-51822CB7823E}" srcOrd="0" destOrd="0" parTransId="{5BD9E1FF-80D7-461D-9C3B-3D4229BF6542}" sibTransId="{9B1C8686-466A-4919-A214-A8A3FF245AC8}"/>
    <dgm:cxn modelId="{E03F88B9-1C0B-4AE7-A90B-F58409BF4822}" type="presOf" srcId="{348A49F4-FEF1-42CA-9571-6538AFCDC2ED}" destId="{A3FE5D2A-4AA1-4E3D-869A-5B46024E3B9E}" srcOrd="0" destOrd="2" presId="urn:microsoft.com/office/officeart/2005/8/layout/arrow6"/>
    <dgm:cxn modelId="{789CA7DC-4879-4AD6-8F71-917DBE4D0FE0}" type="presOf" srcId="{7AADEAB5-A941-469E-B30E-2C88E0B00995}" destId="{DD70E639-CF1C-4310-8C74-FAB385DA7361}" srcOrd="0" destOrd="0" presId="urn:microsoft.com/office/officeart/2005/8/layout/arrow6"/>
    <dgm:cxn modelId="{74BEF2F2-DF68-46DB-8982-BAB9FA1B70D3}" type="presOf" srcId="{8CD44756-7CA1-4448-B713-51822CB7823E}" destId="{A3FE5D2A-4AA1-4E3D-869A-5B46024E3B9E}" srcOrd="0" destOrd="1" presId="urn:microsoft.com/office/officeart/2005/8/layout/arrow6"/>
    <dgm:cxn modelId="{427807FA-43D9-4623-9E9D-49453E9CAB14}" srcId="{87C8A891-FCA3-42D6-974F-8471D372127E}" destId="{B3389EE7-4F9B-4BC4-8B35-9BE21288397E}" srcOrd="1" destOrd="0" parTransId="{434D35D3-69F2-40EF-8695-674D4DCBD271}" sibTransId="{73374144-30A8-422B-9886-DBB934F7DA57}"/>
    <dgm:cxn modelId="{75D986FE-E26F-4785-BD94-3B3A61D03D9A}" srcId="{87C8A891-FCA3-42D6-974F-8471D372127E}" destId="{5B546B5D-EC39-4EEC-9D5D-9AE7FD861AD1}" srcOrd="0" destOrd="0" parTransId="{1678CD2E-82DB-4566-8A91-496E28E978D7}" sibTransId="{A764F20B-9873-4A40-85BC-3CD731118B5F}"/>
    <dgm:cxn modelId="{03EA4678-7CD0-47BD-9588-D9506DF0F47D}" type="presParOf" srcId="{DD70E639-CF1C-4310-8C74-FAB385DA7361}" destId="{24D8A06B-2E1A-4311-886A-233D66114C38}" srcOrd="0" destOrd="0" presId="urn:microsoft.com/office/officeart/2005/8/layout/arrow6"/>
    <dgm:cxn modelId="{B06B473F-01AF-4334-BDFF-B0EBFBD06C9A}" type="presParOf" srcId="{DD70E639-CF1C-4310-8C74-FAB385DA7361}" destId="{915B051D-378D-4C2A-A436-7740A931568A}" srcOrd="1" destOrd="0" presId="urn:microsoft.com/office/officeart/2005/8/layout/arrow6"/>
    <dgm:cxn modelId="{FFBB62F3-80F5-4709-A99B-8DAE9E55C2D7}" type="presParOf" srcId="{DD70E639-CF1C-4310-8C74-FAB385DA7361}" destId="{A3FE5D2A-4AA1-4E3D-869A-5B46024E3B9E}"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EB27A-E99D-42C0-AE77-775358458497}">
      <dsp:nvSpPr>
        <dsp:cNvPr id="0" name=""/>
        <dsp:cNvSpPr/>
      </dsp:nvSpPr>
      <dsp:spPr>
        <a:xfrm>
          <a:off x="0" y="462"/>
          <a:ext cx="10058399" cy="38822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352DE6-9626-458E-904C-B4EA484AE985}">
      <dsp:nvSpPr>
        <dsp:cNvPr id="0" name=""/>
        <dsp:cNvSpPr/>
      </dsp:nvSpPr>
      <dsp:spPr>
        <a:xfrm>
          <a:off x="117436" y="87811"/>
          <a:ext cx="213521" cy="2135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00C5A6-2458-4F8B-81D4-A4FADB8D5434}">
      <dsp:nvSpPr>
        <dsp:cNvPr id="0" name=""/>
        <dsp:cNvSpPr/>
      </dsp:nvSpPr>
      <dsp:spPr>
        <a:xfrm>
          <a:off x="448395" y="462"/>
          <a:ext cx="9610004" cy="388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087" tIns="41087" rIns="41087" bIns="41087" numCol="1" spcCol="1270" anchor="ctr" anchorCtr="0">
          <a:noAutofit/>
        </a:bodyPr>
        <a:lstStyle/>
        <a:p>
          <a:pPr marL="0" lvl="0" indent="0" algn="l" defTabSz="711200">
            <a:lnSpc>
              <a:spcPct val="100000"/>
            </a:lnSpc>
            <a:spcBef>
              <a:spcPct val="0"/>
            </a:spcBef>
            <a:spcAft>
              <a:spcPct val="35000"/>
            </a:spcAft>
            <a:buNone/>
          </a:pPr>
          <a:r>
            <a:rPr lang="en-US" sz="1600" kern="1200">
              <a:latin typeface="Arial Rounded MT Bold" panose="020F0704030504030204" pitchFamily="34" charset="0"/>
            </a:rPr>
            <a:t>Review  and manage reports of alleged policy violations</a:t>
          </a:r>
          <a:endParaRPr lang="en-US" sz="1600" kern="1200"/>
        </a:p>
      </dsp:txBody>
      <dsp:txXfrm>
        <a:off x="448395" y="462"/>
        <a:ext cx="9610004" cy="388221"/>
      </dsp:txXfrm>
    </dsp:sp>
    <dsp:sp modelId="{AF87CC2E-1674-4A71-98FD-B4D3EF5B361E}">
      <dsp:nvSpPr>
        <dsp:cNvPr id="0" name=""/>
        <dsp:cNvSpPr/>
      </dsp:nvSpPr>
      <dsp:spPr>
        <a:xfrm>
          <a:off x="0" y="485738"/>
          <a:ext cx="10058399" cy="38822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C863B-744B-41E7-8357-86E2981493A9}">
      <dsp:nvSpPr>
        <dsp:cNvPr id="0" name=""/>
        <dsp:cNvSpPr/>
      </dsp:nvSpPr>
      <dsp:spPr>
        <a:xfrm>
          <a:off x="117436" y="573088"/>
          <a:ext cx="213521" cy="2135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752CE3-B76F-4444-9E0A-115ECE7B75EF}">
      <dsp:nvSpPr>
        <dsp:cNvPr id="0" name=""/>
        <dsp:cNvSpPr/>
      </dsp:nvSpPr>
      <dsp:spPr>
        <a:xfrm>
          <a:off x="448395" y="485738"/>
          <a:ext cx="9610004" cy="388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087" tIns="41087" rIns="41087" bIns="41087" numCol="1" spcCol="1270" anchor="ctr" anchorCtr="0">
          <a:noAutofit/>
        </a:bodyPr>
        <a:lstStyle/>
        <a:p>
          <a:pPr marL="0" lvl="0" indent="0" algn="l" defTabSz="711200">
            <a:lnSpc>
              <a:spcPct val="100000"/>
            </a:lnSpc>
            <a:spcBef>
              <a:spcPct val="0"/>
            </a:spcBef>
            <a:spcAft>
              <a:spcPct val="35000"/>
            </a:spcAft>
            <a:buNone/>
          </a:pPr>
          <a:r>
            <a:rPr lang="en-US" sz="1600" kern="1200">
              <a:latin typeface="Arial Rounded MT Bold" panose="020F0704030504030204" pitchFamily="34" charset="0"/>
            </a:rPr>
            <a:t>Determine appropriate follow-up action to incidents</a:t>
          </a:r>
        </a:p>
      </dsp:txBody>
      <dsp:txXfrm>
        <a:off x="448395" y="485738"/>
        <a:ext cx="9610004" cy="388221"/>
      </dsp:txXfrm>
    </dsp:sp>
    <dsp:sp modelId="{38D52271-4DBF-4BCE-87CA-8FDE73D5793E}">
      <dsp:nvSpPr>
        <dsp:cNvPr id="0" name=""/>
        <dsp:cNvSpPr/>
      </dsp:nvSpPr>
      <dsp:spPr>
        <a:xfrm>
          <a:off x="0" y="971014"/>
          <a:ext cx="10058399" cy="38822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FCEC1B-9831-4856-973C-49375E2D1201}">
      <dsp:nvSpPr>
        <dsp:cNvPr id="0" name=""/>
        <dsp:cNvSpPr/>
      </dsp:nvSpPr>
      <dsp:spPr>
        <a:xfrm>
          <a:off x="117436" y="1058364"/>
          <a:ext cx="213521" cy="2135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4B8232-9041-43FD-8885-08BDE125C018}">
      <dsp:nvSpPr>
        <dsp:cNvPr id="0" name=""/>
        <dsp:cNvSpPr/>
      </dsp:nvSpPr>
      <dsp:spPr>
        <a:xfrm>
          <a:off x="448395" y="971014"/>
          <a:ext cx="9610004" cy="388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087" tIns="41087" rIns="41087" bIns="41087" numCol="1" spcCol="1270" anchor="ctr" anchorCtr="0">
          <a:noAutofit/>
        </a:bodyPr>
        <a:lstStyle/>
        <a:p>
          <a:pPr marL="0" lvl="0" indent="0" algn="l" defTabSz="711200">
            <a:lnSpc>
              <a:spcPct val="100000"/>
            </a:lnSpc>
            <a:spcBef>
              <a:spcPct val="0"/>
            </a:spcBef>
            <a:spcAft>
              <a:spcPct val="35000"/>
            </a:spcAft>
            <a:buNone/>
          </a:pPr>
          <a:r>
            <a:rPr lang="en-US" sz="1600" kern="1200">
              <a:latin typeface="Arial Rounded MT Bold" panose="020F0704030504030204" pitchFamily="34" charset="0"/>
            </a:rPr>
            <a:t>Counsel students about their rights in the process</a:t>
          </a:r>
        </a:p>
      </dsp:txBody>
      <dsp:txXfrm>
        <a:off x="448395" y="971014"/>
        <a:ext cx="9610004" cy="388221"/>
      </dsp:txXfrm>
    </dsp:sp>
    <dsp:sp modelId="{1518B446-F801-40FF-8F5F-94D228B384E1}">
      <dsp:nvSpPr>
        <dsp:cNvPr id="0" name=""/>
        <dsp:cNvSpPr/>
      </dsp:nvSpPr>
      <dsp:spPr>
        <a:xfrm>
          <a:off x="0" y="1456291"/>
          <a:ext cx="10058399" cy="38822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7770C8-4508-4E91-AAA6-40D50477E40C}">
      <dsp:nvSpPr>
        <dsp:cNvPr id="0" name=""/>
        <dsp:cNvSpPr/>
      </dsp:nvSpPr>
      <dsp:spPr>
        <a:xfrm>
          <a:off x="117436" y="1543641"/>
          <a:ext cx="213521" cy="2135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DE568A-50D8-4703-B505-9CFECC107833}">
      <dsp:nvSpPr>
        <dsp:cNvPr id="0" name=""/>
        <dsp:cNvSpPr/>
      </dsp:nvSpPr>
      <dsp:spPr>
        <a:xfrm>
          <a:off x="448395" y="1456291"/>
          <a:ext cx="9610004" cy="388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087" tIns="41087" rIns="41087" bIns="41087" numCol="1" spcCol="1270" anchor="ctr" anchorCtr="0">
          <a:noAutofit/>
        </a:bodyPr>
        <a:lstStyle/>
        <a:p>
          <a:pPr marL="0" lvl="0" indent="0" algn="l" defTabSz="711200">
            <a:lnSpc>
              <a:spcPct val="100000"/>
            </a:lnSpc>
            <a:spcBef>
              <a:spcPct val="0"/>
            </a:spcBef>
            <a:spcAft>
              <a:spcPct val="35000"/>
            </a:spcAft>
            <a:buNone/>
          </a:pPr>
          <a:r>
            <a:rPr lang="en-US" sz="1600" kern="1200">
              <a:latin typeface="Arial Rounded MT Bold" panose="020F0704030504030204" pitchFamily="34" charset="0"/>
            </a:rPr>
            <a:t>Policy review and consistent enforcement of Code</a:t>
          </a:r>
        </a:p>
      </dsp:txBody>
      <dsp:txXfrm>
        <a:off x="448395" y="1456291"/>
        <a:ext cx="9610004" cy="388221"/>
      </dsp:txXfrm>
    </dsp:sp>
    <dsp:sp modelId="{316F43C3-A54A-44FD-92E2-327CA1203A46}">
      <dsp:nvSpPr>
        <dsp:cNvPr id="0" name=""/>
        <dsp:cNvSpPr/>
      </dsp:nvSpPr>
      <dsp:spPr>
        <a:xfrm>
          <a:off x="0" y="1941567"/>
          <a:ext cx="10058399" cy="38822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37FC7-1AE3-488F-9212-DBE64F249535}">
      <dsp:nvSpPr>
        <dsp:cNvPr id="0" name=""/>
        <dsp:cNvSpPr/>
      </dsp:nvSpPr>
      <dsp:spPr>
        <a:xfrm>
          <a:off x="117436" y="2028917"/>
          <a:ext cx="213521" cy="2135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7DEA2C-3BCB-4DF6-AAFC-19DC94EB67E1}">
      <dsp:nvSpPr>
        <dsp:cNvPr id="0" name=""/>
        <dsp:cNvSpPr/>
      </dsp:nvSpPr>
      <dsp:spPr>
        <a:xfrm>
          <a:off x="448395" y="1941567"/>
          <a:ext cx="9610004" cy="388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087" tIns="41087" rIns="41087" bIns="41087" numCol="1" spcCol="1270" anchor="ctr" anchorCtr="0">
          <a:noAutofit/>
        </a:bodyPr>
        <a:lstStyle/>
        <a:p>
          <a:pPr marL="0" lvl="0" indent="0" algn="l" defTabSz="711200">
            <a:lnSpc>
              <a:spcPct val="100000"/>
            </a:lnSpc>
            <a:spcBef>
              <a:spcPct val="0"/>
            </a:spcBef>
            <a:spcAft>
              <a:spcPct val="35000"/>
            </a:spcAft>
            <a:buNone/>
          </a:pPr>
          <a:r>
            <a:rPr lang="en-US" sz="1600" kern="1200">
              <a:latin typeface="Arial Rounded MT Bold" panose="020F0704030504030204" pitchFamily="34" charset="0"/>
            </a:rPr>
            <a:t>Trainings/Presentations about College policies </a:t>
          </a:r>
        </a:p>
      </dsp:txBody>
      <dsp:txXfrm>
        <a:off x="448395" y="1941567"/>
        <a:ext cx="9610004" cy="388221"/>
      </dsp:txXfrm>
    </dsp:sp>
    <dsp:sp modelId="{A38A1043-4A85-4CA4-B115-579B0F67B4A5}">
      <dsp:nvSpPr>
        <dsp:cNvPr id="0" name=""/>
        <dsp:cNvSpPr/>
      </dsp:nvSpPr>
      <dsp:spPr>
        <a:xfrm>
          <a:off x="0" y="2426844"/>
          <a:ext cx="10058399" cy="38822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9544B1-4C76-4314-A6D2-8ACB377A127C}">
      <dsp:nvSpPr>
        <dsp:cNvPr id="0" name=""/>
        <dsp:cNvSpPr/>
      </dsp:nvSpPr>
      <dsp:spPr>
        <a:xfrm>
          <a:off x="117436" y="2514193"/>
          <a:ext cx="213521" cy="2135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C63B28-77B8-4603-B8FC-1FEB33BDFAE3}">
      <dsp:nvSpPr>
        <dsp:cNvPr id="0" name=""/>
        <dsp:cNvSpPr/>
      </dsp:nvSpPr>
      <dsp:spPr>
        <a:xfrm>
          <a:off x="448395" y="2426844"/>
          <a:ext cx="9610004" cy="388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087" tIns="41087" rIns="41087" bIns="41087" numCol="1" spcCol="1270" anchor="ctr" anchorCtr="0">
          <a:noAutofit/>
        </a:bodyPr>
        <a:lstStyle/>
        <a:p>
          <a:pPr marL="0" lvl="0" indent="0" algn="l" defTabSz="711200">
            <a:lnSpc>
              <a:spcPct val="100000"/>
            </a:lnSpc>
            <a:spcBef>
              <a:spcPct val="0"/>
            </a:spcBef>
            <a:spcAft>
              <a:spcPct val="35000"/>
            </a:spcAft>
            <a:buNone/>
          </a:pPr>
          <a:r>
            <a:rPr lang="en-US" sz="1600" kern="1200">
              <a:latin typeface="Arial Rounded MT Bold" panose="020F0704030504030204" pitchFamily="34" charset="0"/>
            </a:rPr>
            <a:t>Oversee Academic Integrity process</a:t>
          </a:r>
        </a:p>
      </dsp:txBody>
      <dsp:txXfrm>
        <a:off x="448395" y="2426844"/>
        <a:ext cx="9610004" cy="388221"/>
      </dsp:txXfrm>
    </dsp:sp>
    <dsp:sp modelId="{CC7AE070-B69C-47BC-B357-4FF72457AF00}">
      <dsp:nvSpPr>
        <dsp:cNvPr id="0" name=""/>
        <dsp:cNvSpPr/>
      </dsp:nvSpPr>
      <dsp:spPr>
        <a:xfrm>
          <a:off x="0" y="2912120"/>
          <a:ext cx="10058399" cy="38822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C140AF-C03C-4507-8DD3-111D6DE6CE83}">
      <dsp:nvSpPr>
        <dsp:cNvPr id="0" name=""/>
        <dsp:cNvSpPr/>
      </dsp:nvSpPr>
      <dsp:spPr>
        <a:xfrm>
          <a:off x="117436" y="2999470"/>
          <a:ext cx="213521" cy="21352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23F2BD-0C15-4C5E-8EDF-0166301BF92A}">
      <dsp:nvSpPr>
        <dsp:cNvPr id="0" name=""/>
        <dsp:cNvSpPr/>
      </dsp:nvSpPr>
      <dsp:spPr>
        <a:xfrm>
          <a:off x="448395" y="2912120"/>
          <a:ext cx="9610004" cy="388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087" tIns="41087" rIns="41087" bIns="41087"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Rounded MT Bold" panose="020F0704030504030204" pitchFamily="34" charset="0"/>
            </a:rPr>
            <a:t>Ensure sanction compliance </a:t>
          </a:r>
        </a:p>
      </dsp:txBody>
      <dsp:txXfrm>
        <a:off x="448395" y="2912120"/>
        <a:ext cx="9610004" cy="388221"/>
      </dsp:txXfrm>
    </dsp:sp>
    <dsp:sp modelId="{47180B2D-1E5A-4689-8DB4-2C54E31E7873}">
      <dsp:nvSpPr>
        <dsp:cNvPr id="0" name=""/>
        <dsp:cNvSpPr/>
      </dsp:nvSpPr>
      <dsp:spPr>
        <a:xfrm>
          <a:off x="0" y="3397396"/>
          <a:ext cx="10058399" cy="38822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B4617-21FA-42F4-9570-DE0429C7AA20}">
      <dsp:nvSpPr>
        <dsp:cNvPr id="0" name=""/>
        <dsp:cNvSpPr/>
      </dsp:nvSpPr>
      <dsp:spPr>
        <a:xfrm>
          <a:off x="117436" y="3484746"/>
          <a:ext cx="213521" cy="21352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FE9781-F570-485C-B19E-F14DE37F2732}">
      <dsp:nvSpPr>
        <dsp:cNvPr id="0" name=""/>
        <dsp:cNvSpPr/>
      </dsp:nvSpPr>
      <dsp:spPr>
        <a:xfrm>
          <a:off x="448395" y="3397396"/>
          <a:ext cx="9610004" cy="388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087" tIns="41087" rIns="41087" bIns="41087" numCol="1" spcCol="1270" anchor="ctr" anchorCtr="0">
          <a:noAutofit/>
        </a:bodyPr>
        <a:lstStyle/>
        <a:p>
          <a:pPr marL="0" lvl="0" indent="0" algn="l" defTabSz="711200">
            <a:lnSpc>
              <a:spcPct val="100000"/>
            </a:lnSpc>
            <a:spcBef>
              <a:spcPct val="0"/>
            </a:spcBef>
            <a:spcAft>
              <a:spcPct val="35000"/>
            </a:spcAft>
            <a:buNone/>
          </a:pPr>
          <a:r>
            <a:rPr lang="en-US" sz="1600" kern="1200">
              <a:latin typeface="Arial Rounded MT Bold" panose="020F0704030504030204" pitchFamily="34" charset="0"/>
            </a:rPr>
            <a:t>Background checks</a:t>
          </a:r>
        </a:p>
      </dsp:txBody>
      <dsp:txXfrm>
        <a:off x="448395" y="3397396"/>
        <a:ext cx="9610004" cy="388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4829C-CA16-4F78-A355-2F60419110AC}">
      <dsp:nvSpPr>
        <dsp:cNvPr id="0" name=""/>
        <dsp:cNvSpPr/>
      </dsp:nvSpPr>
      <dsp:spPr>
        <a:xfrm rot="4690156">
          <a:off x="1907706" y="580697"/>
          <a:ext cx="4372346" cy="4248804"/>
        </a:xfrm>
        <a:prstGeom prst="swooshArrow">
          <a:avLst>
            <a:gd name="adj1" fmla="val 16310"/>
            <a:gd name="adj2" fmla="val 313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4B0E5-AA2F-416A-B596-F8759F119651}">
      <dsp:nvSpPr>
        <dsp:cNvPr id="0" name=""/>
        <dsp:cNvSpPr/>
      </dsp:nvSpPr>
      <dsp:spPr>
        <a:xfrm>
          <a:off x="2646108" y="1143000"/>
          <a:ext cx="117942" cy="117942"/>
        </a:xfrm>
        <a:prstGeom prst="ellipse">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FE2DC8-B505-47F4-8FAA-4A57EEEFD89D}">
      <dsp:nvSpPr>
        <dsp:cNvPr id="0" name=""/>
        <dsp:cNvSpPr/>
      </dsp:nvSpPr>
      <dsp:spPr>
        <a:xfrm>
          <a:off x="3484309" y="1447800"/>
          <a:ext cx="117942" cy="117942"/>
        </a:xfrm>
        <a:prstGeom prst="ellipse">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127C06-250A-4C19-A60E-8888B2EAD467}">
      <dsp:nvSpPr>
        <dsp:cNvPr id="0" name=""/>
        <dsp:cNvSpPr/>
      </dsp:nvSpPr>
      <dsp:spPr>
        <a:xfrm>
          <a:off x="4017707" y="1752600"/>
          <a:ext cx="117942" cy="117942"/>
        </a:xfrm>
        <a:prstGeom prst="ellipse">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2DD696-9C7C-4C9F-9E9D-ED8168E46F8C}">
      <dsp:nvSpPr>
        <dsp:cNvPr id="0" name=""/>
        <dsp:cNvSpPr/>
      </dsp:nvSpPr>
      <dsp:spPr>
        <a:xfrm rot="20885200">
          <a:off x="49791" y="378449"/>
          <a:ext cx="2201951" cy="524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Incident Occurs</a:t>
          </a:r>
        </a:p>
      </dsp:txBody>
      <dsp:txXfrm>
        <a:off x="49791" y="378449"/>
        <a:ext cx="2201951" cy="524495"/>
      </dsp:txXfrm>
    </dsp:sp>
    <dsp:sp modelId="{7044820F-04C4-4FC6-8BDC-C8B4EC67C560}">
      <dsp:nvSpPr>
        <dsp:cNvPr id="0" name=""/>
        <dsp:cNvSpPr/>
      </dsp:nvSpPr>
      <dsp:spPr>
        <a:xfrm rot="20728899">
          <a:off x="2691390" y="520136"/>
          <a:ext cx="2389400" cy="498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Incident Report Submitted</a:t>
          </a:r>
        </a:p>
      </dsp:txBody>
      <dsp:txXfrm>
        <a:off x="2691390" y="520136"/>
        <a:ext cx="2389400" cy="498915"/>
      </dsp:txXfrm>
    </dsp:sp>
    <dsp:sp modelId="{4548B27E-FB83-4F95-A51C-D0E15E5A5D23}">
      <dsp:nvSpPr>
        <dsp:cNvPr id="0" name=""/>
        <dsp:cNvSpPr/>
      </dsp:nvSpPr>
      <dsp:spPr>
        <a:xfrm rot="20578635">
          <a:off x="132020" y="1673933"/>
          <a:ext cx="3236177"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r" defTabSz="622300">
            <a:lnSpc>
              <a:spcPct val="90000"/>
            </a:lnSpc>
            <a:spcBef>
              <a:spcPct val="0"/>
            </a:spcBef>
            <a:spcAft>
              <a:spcPct val="35000"/>
            </a:spcAft>
            <a:buNone/>
          </a:pPr>
          <a:r>
            <a:rPr lang="en-US" sz="1400" kern="1200" dirty="0"/>
            <a:t>Report Reviewed by Student Conduct Director for Appropriate Action </a:t>
          </a:r>
        </a:p>
      </dsp:txBody>
      <dsp:txXfrm>
        <a:off x="132020" y="1673933"/>
        <a:ext cx="3236177" cy="865632"/>
      </dsp:txXfrm>
    </dsp:sp>
    <dsp:sp modelId="{A116582E-E192-47CF-A5D3-0D6B13FD4B9C}">
      <dsp:nvSpPr>
        <dsp:cNvPr id="0" name=""/>
        <dsp:cNvSpPr/>
      </dsp:nvSpPr>
      <dsp:spPr>
        <a:xfrm>
          <a:off x="4551108" y="2133600"/>
          <a:ext cx="117942" cy="117942"/>
        </a:xfrm>
        <a:prstGeom prst="ellipse">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6E9304-7A5F-45CA-B825-37A36D2D667B}">
      <dsp:nvSpPr>
        <dsp:cNvPr id="0" name=""/>
        <dsp:cNvSpPr/>
      </dsp:nvSpPr>
      <dsp:spPr>
        <a:xfrm rot="20700415">
          <a:off x="4161899" y="974623"/>
          <a:ext cx="2320975" cy="669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Notice of Allegation Letter Sent</a:t>
          </a:r>
        </a:p>
      </dsp:txBody>
      <dsp:txXfrm>
        <a:off x="4161899" y="974623"/>
        <a:ext cx="2320975" cy="669479"/>
      </dsp:txXfrm>
    </dsp:sp>
    <dsp:sp modelId="{EE556118-8E8A-43CA-A83C-6F772E6B0217}">
      <dsp:nvSpPr>
        <dsp:cNvPr id="0" name=""/>
        <dsp:cNvSpPr/>
      </dsp:nvSpPr>
      <dsp:spPr>
        <a:xfrm rot="20538636">
          <a:off x="1378010" y="2257079"/>
          <a:ext cx="2975610" cy="1006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r" defTabSz="622300">
            <a:lnSpc>
              <a:spcPct val="90000"/>
            </a:lnSpc>
            <a:spcBef>
              <a:spcPct val="0"/>
            </a:spcBef>
            <a:spcAft>
              <a:spcPct val="35000"/>
            </a:spcAft>
            <a:buNone/>
          </a:pPr>
          <a:r>
            <a:rPr lang="en-US" sz="1400" kern="1200" dirty="0"/>
            <a:t>Conduct Conference Occurs with RD or Director (student accepts or disagrees with resolution); if applicable</a:t>
          </a:r>
        </a:p>
      </dsp:txBody>
      <dsp:txXfrm>
        <a:off x="1378010" y="2257079"/>
        <a:ext cx="2975610" cy="1006686"/>
      </dsp:txXfrm>
    </dsp:sp>
    <dsp:sp modelId="{6D9C92AF-2AE8-4532-9B4E-14AC4C2536B4}">
      <dsp:nvSpPr>
        <dsp:cNvPr id="0" name=""/>
        <dsp:cNvSpPr/>
      </dsp:nvSpPr>
      <dsp:spPr>
        <a:xfrm>
          <a:off x="5084508" y="2667000"/>
          <a:ext cx="117942" cy="117942"/>
        </a:xfrm>
        <a:prstGeom prst="ellipse">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CC416C-7994-45CD-BFBA-39535EA194EE}">
      <dsp:nvSpPr>
        <dsp:cNvPr id="0" name=""/>
        <dsp:cNvSpPr/>
      </dsp:nvSpPr>
      <dsp:spPr>
        <a:xfrm rot="20607286">
          <a:off x="5571517" y="1329169"/>
          <a:ext cx="3144143" cy="159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u="sng" kern="1200" dirty="0"/>
            <a:t>Student Accepts Resolution:</a:t>
          </a:r>
          <a:r>
            <a:rPr lang="en-US" sz="1300" u="none" kern="1200" dirty="0"/>
            <a:t> Notice</a:t>
          </a:r>
          <a:r>
            <a:rPr lang="en-US" sz="1300" kern="1200" dirty="0"/>
            <a:t> of Finding/Sanctions Sent</a:t>
          </a:r>
        </a:p>
        <a:p>
          <a:pPr marL="0" lvl="0" indent="0" algn="l" defTabSz="577850">
            <a:lnSpc>
              <a:spcPct val="90000"/>
            </a:lnSpc>
            <a:spcBef>
              <a:spcPct val="0"/>
            </a:spcBef>
            <a:spcAft>
              <a:spcPct val="35000"/>
            </a:spcAft>
            <a:buNone/>
          </a:pPr>
          <a:r>
            <a:rPr lang="en-US" sz="1300" u="sng" kern="1200" dirty="0"/>
            <a:t>Student Disagrees w/ Resolution:</a:t>
          </a:r>
          <a:r>
            <a:rPr lang="en-US" sz="1300" u="none" kern="1200" dirty="0"/>
            <a:t> 1. </a:t>
          </a:r>
          <a:r>
            <a:rPr lang="en-US" sz="1300" kern="1200" dirty="0"/>
            <a:t>Case referred to Director (if RD was original officer), decision of Director is final; or   2. Hearing Panel (if Director was original officer); if applicable</a:t>
          </a:r>
        </a:p>
      </dsp:txBody>
      <dsp:txXfrm>
        <a:off x="5571517" y="1329169"/>
        <a:ext cx="3144143" cy="1590053"/>
      </dsp:txXfrm>
    </dsp:sp>
    <dsp:sp modelId="{421C46B1-CEE3-44AC-8746-A75A2527FF17}">
      <dsp:nvSpPr>
        <dsp:cNvPr id="0" name=""/>
        <dsp:cNvSpPr/>
      </dsp:nvSpPr>
      <dsp:spPr>
        <a:xfrm rot="20799980">
          <a:off x="4590211" y="4552272"/>
          <a:ext cx="2975610" cy="524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Complete Sanctions</a:t>
          </a:r>
        </a:p>
      </dsp:txBody>
      <dsp:txXfrm>
        <a:off x="4590211" y="4552272"/>
        <a:ext cx="2975610" cy="524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343AE-C2C9-4BC8-9E7C-B080F6EB81F6}">
      <dsp:nvSpPr>
        <dsp:cNvPr id="0" name=""/>
        <dsp:cNvSpPr/>
      </dsp:nvSpPr>
      <dsp:spPr>
        <a:xfrm>
          <a:off x="2561166" y="1206500"/>
          <a:ext cx="3005666" cy="3005666"/>
        </a:xfrm>
        <a:prstGeom prst="ellipse">
          <a:avLst/>
        </a:prstGeom>
        <a:solidFill>
          <a:srgbClr val="C000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Types of Hearing Panels </a:t>
          </a:r>
        </a:p>
      </dsp:txBody>
      <dsp:txXfrm>
        <a:off x="3001336" y="1646670"/>
        <a:ext cx="2125326" cy="2125326"/>
      </dsp:txXfrm>
    </dsp:sp>
    <dsp:sp modelId="{FB5DF153-3D6C-469B-A839-D8A3841B5E0C}">
      <dsp:nvSpPr>
        <dsp:cNvPr id="0" name=""/>
        <dsp:cNvSpPr/>
      </dsp:nvSpPr>
      <dsp:spPr>
        <a:xfrm>
          <a:off x="3312583" y="536"/>
          <a:ext cx="1502833" cy="1502833"/>
        </a:xfrm>
        <a:prstGeom prst="ellipse">
          <a:avLst/>
        </a:prstGeom>
        <a:solidFill>
          <a:srgbClr val="C000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Academic Integrity Hearing Panel</a:t>
          </a:r>
        </a:p>
      </dsp:txBody>
      <dsp:txXfrm>
        <a:off x="3532668" y="220621"/>
        <a:ext cx="1062663" cy="1062663"/>
      </dsp:txXfrm>
    </dsp:sp>
    <dsp:sp modelId="{7D000A5C-637B-4C4D-935A-A34A3BFD6E1E}">
      <dsp:nvSpPr>
        <dsp:cNvPr id="0" name=""/>
        <dsp:cNvSpPr/>
      </dsp:nvSpPr>
      <dsp:spPr>
        <a:xfrm>
          <a:off x="5269963" y="1957916"/>
          <a:ext cx="1502833" cy="1502833"/>
        </a:xfrm>
        <a:prstGeom prst="ellipse">
          <a:avLst/>
        </a:prstGeom>
        <a:solidFill>
          <a:srgbClr val="C000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Appeals Hearing Panel </a:t>
          </a:r>
        </a:p>
      </dsp:txBody>
      <dsp:txXfrm>
        <a:off x="5490048" y="2178001"/>
        <a:ext cx="1062663" cy="1062663"/>
      </dsp:txXfrm>
    </dsp:sp>
    <dsp:sp modelId="{2D391D04-DAC4-4345-BD4C-64E4BA8644D5}">
      <dsp:nvSpPr>
        <dsp:cNvPr id="0" name=""/>
        <dsp:cNvSpPr/>
      </dsp:nvSpPr>
      <dsp:spPr>
        <a:xfrm>
          <a:off x="3312583" y="3915297"/>
          <a:ext cx="1502833" cy="1502833"/>
        </a:xfrm>
        <a:prstGeom prst="ellipse">
          <a:avLst/>
        </a:prstGeom>
        <a:solidFill>
          <a:srgbClr val="C000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College Hearing Panel</a:t>
          </a:r>
        </a:p>
      </dsp:txBody>
      <dsp:txXfrm>
        <a:off x="3532668" y="4135382"/>
        <a:ext cx="1062663" cy="1062663"/>
      </dsp:txXfrm>
    </dsp:sp>
    <dsp:sp modelId="{37E7E20F-99C9-414E-814E-FC77BB54BEB7}">
      <dsp:nvSpPr>
        <dsp:cNvPr id="0" name=""/>
        <dsp:cNvSpPr/>
      </dsp:nvSpPr>
      <dsp:spPr>
        <a:xfrm>
          <a:off x="1355202" y="1957916"/>
          <a:ext cx="1502833" cy="1502833"/>
        </a:xfrm>
        <a:prstGeom prst="ellipse">
          <a:avLst/>
        </a:prstGeom>
        <a:solidFill>
          <a:srgbClr val="C000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Title IX Hearing Panel </a:t>
          </a:r>
        </a:p>
      </dsp:txBody>
      <dsp:txXfrm>
        <a:off x="1575287" y="2178001"/>
        <a:ext cx="1062663" cy="1062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C6F67-0A9B-4025-9E4B-6C0F49E09744}">
      <dsp:nvSpPr>
        <dsp:cNvPr id="0" name=""/>
        <dsp:cNvSpPr/>
      </dsp:nvSpPr>
      <dsp:spPr>
        <a:xfrm>
          <a:off x="3196514" y="625997"/>
          <a:ext cx="483157" cy="91440"/>
        </a:xfrm>
        <a:custGeom>
          <a:avLst/>
          <a:gdLst/>
          <a:ahLst/>
          <a:cxnLst/>
          <a:rect l="0" t="0" r="0" b="0"/>
          <a:pathLst>
            <a:path>
              <a:moveTo>
                <a:pt x="0" y="45720"/>
              </a:moveTo>
              <a:lnTo>
                <a:pt x="483157"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5249" y="669148"/>
        <a:ext cx="25687" cy="5137"/>
      </dsp:txXfrm>
    </dsp:sp>
    <dsp:sp modelId="{A0DDB9E3-D063-474A-A855-CBF73090AD24}">
      <dsp:nvSpPr>
        <dsp:cNvPr id="0" name=""/>
        <dsp:cNvSpPr/>
      </dsp:nvSpPr>
      <dsp:spPr>
        <a:xfrm>
          <a:off x="964586" y="1599"/>
          <a:ext cx="2233728" cy="134023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455" tIns="114892" rIns="109455" bIns="114892" numCol="1" spcCol="1270" anchor="ctr" anchorCtr="0">
          <a:noAutofit/>
        </a:bodyPr>
        <a:lstStyle/>
        <a:p>
          <a:pPr marL="0" lvl="0" indent="0" algn="ctr" defTabSz="755650">
            <a:lnSpc>
              <a:spcPct val="90000"/>
            </a:lnSpc>
            <a:spcBef>
              <a:spcPct val="0"/>
            </a:spcBef>
            <a:spcAft>
              <a:spcPct val="35000"/>
            </a:spcAft>
            <a:buNone/>
          </a:pPr>
          <a:r>
            <a:rPr lang="en-US" sz="1700" kern="1200"/>
            <a:t>Typically Instructor meets with student first </a:t>
          </a:r>
        </a:p>
      </dsp:txBody>
      <dsp:txXfrm>
        <a:off x="964586" y="1599"/>
        <a:ext cx="2233728" cy="1340237"/>
      </dsp:txXfrm>
    </dsp:sp>
    <dsp:sp modelId="{BB7EE7F9-7BD7-4805-A24F-CEA80A1F1F88}">
      <dsp:nvSpPr>
        <dsp:cNvPr id="0" name=""/>
        <dsp:cNvSpPr/>
      </dsp:nvSpPr>
      <dsp:spPr>
        <a:xfrm>
          <a:off x="2081450" y="1340036"/>
          <a:ext cx="2747486" cy="483157"/>
        </a:xfrm>
        <a:custGeom>
          <a:avLst/>
          <a:gdLst/>
          <a:ahLst/>
          <a:cxnLst/>
          <a:rect l="0" t="0" r="0" b="0"/>
          <a:pathLst>
            <a:path>
              <a:moveTo>
                <a:pt x="2747486" y="0"/>
              </a:moveTo>
              <a:lnTo>
                <a:pt x="2747486" y="258678"/>
              </a:lnTo>
              <a:lnTo>
                <a:pt x="0" y="258678"/>
              </a:lnTo>
              <a:lnTo>
                <a:pt x="0" y="483157"/>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5315" y="1579046"/>
        <a:ext cx="139755" cy="5137"/>
      </dsp:txXfrm>
    </dsp:sp>
    <dsp:sp modelId="{BF65BBFD-586B-4FEA-B243-82F2BBD67FE2}">
      <dsp:nvSpPr>
        <dsp:cNvPr id="0" name=""/>
        <dsp:cNvSpPr/>
      </dsp:nvSpPr>
      <dsp:spPr>
        <a:xfrm>
          <a:off x="3712072" y="1599"/>
          <a:ext cx="2233728" cy="134023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455" tIns="114892" rIns="109455" bIns="114892" numCol="1" spcCol="1270" anchor="t" anchorCtr="0">
          <a:noAutofit/>
        </a:bodyPr>
        <a:lstStyle/>
        <a:p>
          <a:pPr marL="0" lvl="0" indent="0" algn="l" defTabSz="755650">
            <a:lnSpc>
              <a:spcPct val="90000"/>
            </a:lnSpc>
            <a:spcBef>
              <a:spcPct val="0"/>
            </a:spcBef>
            <a:spcAft>
              <a:spcPct val="35000"/>
            </a:spcAft>
            <a:buNone/>
          </a:pPr>
          <a:r>
            <a:rPr lang="en-US" sz="1700" kern="1200"/>
            <a:t>Director of Student Conduct serves as advisor to board </a:t>
          </a:r>
        </a:p>
        <a:p>
          <a:pPr marL="114300" lvl="1" indent="-114300" algn="l" defTabSz="577850">
            <a:lnSpc>
              <a:spcPct val="90000"/>
            </a:lnSpc>
            <a:spcBef>
              <a:spcPct val="0"/>
            </a:spcBef>
            <a:spcAft>
              <a:spcPct val="15000"/>
            </a:spcAft>
            <a:buChar char="•"/>
          </a:pPr>
          <a:r>
            <a:rPr lang="en-US" sz="1300" kern="1200"/>
            <a:t>Follow a script </a:t>
          </a:r>
        </a:p>
      </dsp:txBody>
      <dsp:txXfrm>
        <a:off x="3712072" y="1599"/>
        <a:ext cx="2233728" cy="1340237"/>
      </dsp:txXfrm>
    </dsp:sp>
    <dsp:sp modelId="{54B4D453-6C19-44F0-BC9D-CAB1DBB41DCE}">
      <dsp:nvSpPr>
        <dsp:cNvPr id="0" name=""/>
        <dsp:cNvSpPr/>
      </dsp:nvSpPr>
      <dsp:spPr>
        <a:xfrm>
          <a:off x="3196514" y="2479992"/>
          <a:ext cx="483157" cy="91440"/>
        </a:xfrm>
        <a:custGeom>
          <a:avLst/>
          <a:gdLst/>
          <a:ahLst/>
          <a:cxnLst/>
          <a:rect l="0" t="0" r="0" b="0"/>
          <a:pathLst>
            <a:path>
              <a:moveTo>
                <a:pt x="0" y="45720"/>
              </a:moveTo>
              <a:lnTo>
                <a:pt x="483157" y="45720"/>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5249" y="2523143"/>
        <a:ext cx="25687" cy="5137"/>
      </dsp:txXfrm>
    </dsp:sp>
    <dsp:sp modelId="{957843EA-83F7-47E5-847A-92922678ECFD}">
      <dsp:nvSpPr>
        <dsp:cNvPr id="0" name=""/>
        <dsp:cNvSpPr/>
      </dsp:nvSpPr>
      <dsp:spPr>
        <a:xfrm>
          <a:off x="964586" y="1855593"/>
          <a:ext cx="2233728" cy="134023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455" tIns="114892" rIns="109455" bIns="114892" numCol="1" spcCol="1270" anchor="ctr" anchorCtr="0">
          <a:noAutofit/>
        </a:bodyPr>
        <a:lstStyle/>
        <a:p>
          <a:pPr marL="0" lvl="0" indent="0" algn="ctr" defTabSz="755650">
            <a:lnSpc>
              <a:spcPct val="90000"/>
            </a:lnSpc>
            <a:spcBef>
              <a:spcPct val="0"/>
            </a:spcBef>
            <a:spcAft>
              <a:spcPct val="35000"/>
            </a:spcAft>
            <a:buNone/>
          </a:pPr>
          <a:r>
            <a:rPr lang="en-US" sz="1700" kern="1200" dirty="0"/>
            <a:t>Panel consists of at least 2 faculty (3 board members total) </a:t>
          </a:r>
        </a:p>
      </dsp:txBody>
      <dsp:txXfrm>
        <a:off x="964586" y="1855593"/>
        <a:ext cx="2233728" cy="1340237"/>
      </dsp:txXfrm>
    </dsp:sp>
    <dsp:sp modelId="{BFB97726-D2AE-49E5-8192-C52A13012FFF}">
      <dsp:nvSpPr>
        <dsp:cNvPr id="0" name=""/>
        <dsp:cNvSpPr/>
      </dsp:nvSpPr>
      <dsp:spPr>
        <a:xfrm>
          <a:off x="2081450" y="3194031"/>
          <a:ext cx="2747486" cy="483157"/>
        </a:xfrm>
        <a:custGeom>
          <a:avLst/>
          <a:gdLst/>
          <a:ahLst/>
          <a:cxnLst/>
          <a:rect l="0" t="0" r="0" b="0"/>
          <a:pathLst>
            <a:path>
              <a:moveTo>
                <a:pt x="2747486" y="0"/>
              </a:moveTo>
              <a:lnTo>
                <a:pt x="2747486" y="258678"/>
              </a:lnTo>
              <a:lnTo>
                <a:pt x="0" y="258678"/>
              </a:lnTo>
              <a:lnTo>
                <a:pt x="0" y="483157"/>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5315" y="3433041"/>
        <a:ext cx="139755" cy="5137"/>
      </dsp:txXfrm>
    </dsp:sp>
    <dsp:sp modelId="{B5F82A76-9C47-48F3-A963-2CFF7A773D4D}">
      <dsp:nvSpPr>
        <dsp:cNvPr id="0" name=""/>
        <dsp:cNvSpPr/>
      </dsp:nvSpPr>
      <dsp:spPr>
        <a:xfrm>
          <a:off x="3712072" y="1855593"/>
          <a:ext cx="2233728" cy="134023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455" tIns="114892" rIns="109455" bIns="114892" numCol="1" spcCol="1270" anchor="t" anchorCtr="0">
          <a:noAutofit/>
        </a:bodyPr>
        <a:lstStyle/>
        <a:p>
          <a:pPr marL="0" lvl="0" indent="0" algn="l" defTabSz="755650">
            <a:lnSpc>
              <a:spcPct val="90000"/>
            </a:lnSpc>
            <a:spcBef>
              <a:spcPct val="0"/>
            </a:spcBef>
            <a:spcAft>
              <a:spcPct val="35000"/>
            </a:spcAft>
            <a:buNone/>
          </a:pPr>
          <a:r>
            <a:rPr lang="en-US" sz="1700" kern="1200"/>
            <a:t>Can ask questions to: </a:t>
          </a:r>
        </a:p>
        <a:p>
          <a:pPr marL="114300" lvl="1" indent="-114300" algn="l" defTabSz="577850">
            <a:lnSpc>
              <a:spcPct val="90000"/>
            </a:lnSpc>
            <a:spcBef>
              <a:spcPct val="0"/>
            </a:spcBef>
            <a:spcAft>
              <a:spcPct val="15000"/>
            </a:spcAft>
            <a:buChar char="•"/>
          </a:pPr>
          <a:r>
            <a:rPr lang="en-US" sz="1300" kern="1200"/>
            <a:t>Responding Party (student) </a:t>
          </a:r>
        </a:p>
        <a:p>
          <a:pPr marL="114300" lvl="1" indent="-114300" algn="l" defTabSz="577850">
            <a:lnSpc>
              <a:spcPct val="90000"/>
            </a:lnSpc>
            <a:spcBef>
              <a:spcPct val="0"/>
            </a:spcBef>
            <a:spcAft>
              <a:spcPct val="15000"/>
            </a:spcAft>
            <a:buChar char="•"/>
          </a:pPr>
          <a:r>
            <a:rPr lang="en-US" sz="1300" kern="1200"/>
            <a:t>Instructor of course </a:t>
          </a:r>
        </a:p>
        <a:p>
          <a:pPr marL="114300" lvl="1" indent="-114300" algn="l" defTabSz="577850">
            <a:lnSpc>
              <a:spcPct val="90000"/>
            </a:lnSpc>
            <a:spcBef>
              <a:spcPct val="0"/>
            </a:spcBef>
            <a:spcAft>
              <a:spcPct val="15000"/>
            </a:spcAft>
            <a:buChar char="•"/>
          </a:pPr>
          <a:r>
            <a:rPr lang="en-US" sz="1300" kern="1200" dirty="0"/>
            <a:t>Witnesses (if applicable)</a:t>
          </a:r>
        </a:p>
      </dsp:txBody>
      <dsp:txXfrm>
        <a:off x="3712072" y="1855593"/>
        <a:ext cx="2233728" cy="1340237"/>
      </dsp:txXfrm>
    </dsp:sp>
    <dsp:sp modelId="{03CA949A-E60E-460B-8713-51F9784CE2CA}">
      <dsp:nvSpPr>
        <dsp:cNvPr id="0" name=""/>
        <dsp:cNvSpPr/>
      </dsp:nvSpPr>
      <dsp:spPr>
        <a:xfrm>
          <a:off x="964586" y="3709588"/>
          <a:ext cx="2233728" cy="134023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455" tIns="114892" rIns="109455" bIns="114892" numCol="1" spcCol="1270" anchor="ctr" anchorCtr="0">
          <a:noAutofit/>
        </a:bodyPr>
        <a:lstStyle/>
        <a:p>
          <a:pPr marL="0" lvl="0" indent="0" algn="ctr" defTabSz="755650">
            <a:lnSpc>
              <a:spcPct val="90000"/>
            </a:lnSpc>
            <a:spcBef>
              <a:spcPct val="0"/>
            </a:spcBef>
            <a:spcAft>
              <a:spcPct val="35000"/>
            </a:spcAft>
            <a:buNone/>
          </a:pPr>
          <a:r>
            <a:rPr lang="en-US" sz="1700" kern="1200"/>
            <a:t>Determine responsibility and sanctions </a:t>
          </a:r>
        </a:p>
      </dsp:txBody>
      <dsp:txXfrm>
        <a:off x="964586" y="3709588"/>
        <a:ext cx="2233728" cy="13402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C6F67-0A9B-4025-9E4B-6C0F49E09744}">
      <dsp:nvSpPr>
        <dsp:cNvPr id="0" name=""/>
        <dsp:cNvSpPr/>
      </dsp:nvSpPr>
      <dsp:spPr>
        <a:xfrm>
          <a:off x="3196514" y="625997"/>
          <a:ext cx="483157" cy="91440"/>
        </a:xfrm>
        <a:custGeom>
          <a:avLst/>
          <a:gdLst/>
          <a:ahLst/>
          <a:cxnLst/>
          <a:rect l="0" t="0" r="0" b="0"/>
          <a:pathLst>
            <a:path>
              <a:moveTo>
                <a:pt x="0" y="45720"/>
              </a:moveTo>
              <a:lnTo>
                <a:pt x="483157"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5249" y="669148"/>
        <a:ext cx="25687" cy="5137"/>
      </dsp:txXfrm>
    </dsp:sp>
    <dsp:sp modelId="{A0DDB9E3-D063-474A-A855-CBF73090AD24}">
      <dsp:nvSpPr>
        <dsp:cNvPr id="0" name=""/>
        <dsp:cNvSpPr/>
      </dsp:nvSpPr>
      <dsp:spPr>
        <a:xfrm>
          <a:off x="964586" y="1599"/>
          <a:ext cx="2233728" cy="134023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455" tIns="114892" rIns="109455" bIns="114892" numCol="1" spcCol="1270" anchor="ctr" anchorCtr="0">
          <a:noAutofit/>
        </a:bodyPr>
        <a:lstStyle/>
        <a:p>
          <a:pPr marL="0" lvl="0" indent="0" algn="ctr" defTabSz="577850">
            <a:lnSpc>
              <a:spcPct val="90000"/>
            </a:lnSpc>
            <a:spcBef>
              <a:spcPct val="0"/>
            </a:spcBef>
            <a:spcAft>
              <a:spcPct val="35000"/>
            </a:spcAft>
            <a:buNone/>
          </a:pPr>
          <a:r>
            <a:rPr lang="en-US" sz="1300" kern="1200" dirty="0"/>
            <a:t>Panel consists of 3 members typically</a:t>
          </a:r>
        </a:p>
      </dsp:txBody>
      <dsp:txXfrm>
        <a:off x="964586" y="1599"/>
        <a:ext cx="2233728" cy="1340237"/>
      </dsp:txXfrm>
    </dsp:sp>
    <dsp:sp modelId="{54B4D453-6C19-44F0-BC9D-CAB1DBB41DCE}">
      <dsp:nvSpPr>
        <dsp:cNvPr id="0" name=""/>
        <dsp:cNvSpPr/>
      </dsp:nvSpPr>
      <dsp:spPr>
        <a:xfrm>
          <a:off x="2081450" y="1340036"/>
          <a:ext cx="2747486" cy="483157"/>
        </a:xfrm>
        <a:custGeom>
          <a:avLst/>
          <a:gdLst/>
          <a:ahLst/>
          <a:cxnLst/>
          <a:rect l="0" t="0" r="0" b="0"/>
          <a:pathLst>
            <a:path>
              <a:moveTo>
                <a:pt x="2747486" y="0"/>
              </a:moveTo>
              <a:lnTo>
                <a:pt x="2747486" y="258678"/>
              </a:lnTo>
              <a:lnTo>
                <a:pt x="0" y="258678"/>
              </a:lnTo>
              <a:lnTo>
                <a:pt x="0" y="483157"/>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5315" y="1579046"/>
        <a:ext cx="139755" cy="5137"/>
      </dsp:txXfrm>
    </dsp:sp>
    <dsp:sp modelId="{957843EA-83F7-47E5-847A-92922678ECFD}">
      <dsp:nvSpPr>
        <dsp:cNvPr id="0" name=""/>
        <dsp:cNvSpPr/>
      </dsp:nvSpPr>
      <dsp:spPr>
        <a:xfrm>
          <a:off x="3712072" y="1599"/>
          <a:ext cx="2233728" cy="134023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455" tIns="114892" rIns="109455" bIns="114892" numCol="1" spcCol="1270" anchor="ctr" anchorCtr="0">
          <a:noAutofit/>
        </a:bodyPr>
        <a:lstStyle/>
        <a:p>
          <a:pPr marL="0" lvl="0" indent="0" algn="ctr" defTabSz="577850">
            <a:lnSpc>
              <a:spcPct val="90000"/>
            </a:lnSpc>
            <a:spcBef>
              <a:spcPct val="0"/>
            </a:spcBef>
            <a:spcAft>
              <a:spcPct val="35000"/>
            </a:spcAft>
            <a:buNone/>
          </a:pPr>
          <a:r>
            <a:rPr lang="en-US" sz="1300" kern="1200"/>
            <a:t>Panel consists of at least 2 faculty (3 board members total) </a:t>
          </a:r>
        </a:p>
      </dsp:txBody>
      <dsp:txXfrm>
        <a:off x="3712072" y="1599"/>
        <a:ext cx="2233728" cy="1340237"/>
      </dsp:txXfrm>
    </dsp:sp>
    <dsp:sp modelId="{BFB97726-D2AE-49E5-8192-C52A13012FFF}">
      <dsp:nvSpPr>
        <dsp:cNvPr id="0" name=""/>
        <dsp:cNvSpPr/>
      </dsp:nvSpPr>
      <dsp:spPr>
        <a:xfrm>
          <a:off x="3196514" y="2479992"/>
          <a:ext cx="483157" cy="91440"/>
        </a:xfrm>
        <a:custGeom>
          <a:avLst/>
          <a:gdLst/>
          <a:ahLst/>
          <a:cxnLst/>
          <a:rect l="0" t="0" r="0" b="0"/>
          <a:pathLst>
            <a:path>
              <a:moveTo>
                <a:pt x="0" y="45720"/>
              </a:moveTo>
              <a:lnTo>
                <a:pt x="483157" y="45720"/>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5249" y="2523143"/>
        <a:ext cx="25687" cy="5137"/>
      </dsp:txXfrm>
    </dsp:sp>
    <dsp:sp modelId="{B5F82A76-9C47-48F3-A963-2CFF7A773D4D}">
      <dsp:nvSpPr>
        <dsp:cNvPr id="0" name=""/>
        <dsp:cNvSpPr/>
      </dsp:nvSpPr>
      <dsp:spPr>
        <a:xfrm>
          <a:off x="964586" y="1855593"/>
          <a:ext cx="2233728" cy="134023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455" tIns="114892" rIns="109455" bIns="114892" numCol="1" spcCol="1270" anchor="t" anchorCtr="0">
          <a:noAutofit/>
        </a:bodyPr>
        <a:lstStyle/>
        <a:p>
          <a:pPr marL="0" lvl="0" indent="0" algn="l" defTabSz="577850">
            <a:lnSpc>
              <a:spcPct val="90000"/>
            </a:lnSpc>
            <a:spcBef>
              <a:spcPct val="0"/>
            </a:spcBef>
            <a:spcAft>
              <a:spcPct val="35000"/>
            </a:spcAft>
            <a:buNone/>
          </a:pPr>
          <a:r>
            <a:rPr lang="en-US" sz="1300" kern="1200" dirty="0"/>
            <a:t>Appeal requests are limited to:</a:t>
          </a:r>
        </a:p>
        <a:p>
          <a:pPr marL="57150" lvl="1" indent="-57150" algn="l" defTabSz="444500">
            <a:lnSpc>
              <a:spcPct val="90000"/>
            </a:lnSpc>
            <a:spcBef>
              <a:spcPct val="0"/>
            </a:spcBef>
            <a:spcAft>
              <a:spcPct val="15000"/>
            </a:spcAft>
            <a:buChar char="•"/>
          </a:pPr>
          <a:r>
            <a:rPr lang="en-US" sz="1000" kern="1200" dirty="0"/>
            <a:t>Irregularities in fairness</a:t>
          </a:r>
        </a:p>
        <a:p>
          <a:pPr marL="57150" lvl="1" indent="-57150" algn="l" defTabSz="444500">
            <a:lnSpc>
              <a:spcPct val="90000"/>
            </a:lnSpc>
            <a:spcBef>
              <a:spcPct val="0"/>
            </a:spcBef>
            <a:spcAft>
              <a:spcPct val="15000"/>
            </a:spcAft>
            <a:buChar char="•"/>
          </a:pPr>
          <a:r>
            <a:rPr lang="en-US" sz="1000" kern="1200" dirty="0"/>
            <a:t>Discovery of new information</a:t>
          </a:r>
        </a:p>
        <a:p>
          <a:pPr marL="57150" lvl="1" indent="-57150" algn="l" defTabSz="444500">
            <a:lnSpc>
              <a:spcPct val="90000"/>
            </a:lnSpc>
            <a:spcBef>
              <a:spcPct val="0"/>
            </a:spcBef>
            <a:spcAft>
              <a:spcPct val="15000"/>
            </a:spcAft>
            <a:buChar char="•"/>
          </a:pPr>
          <a:r>
            <a:rPr lang="en-US" sz="1000" kern="1200" dirty="0"/>
            <a:t>Sanctions imposed are outside parameters of typical offense</a:t>
          </a:r>
        </a:p>
      </dsp:txBody>
      <dsp:txXfrm>
        <a:off x="964586" y="1855593"/>
        <a:ext cx="2233728" cy="1340237"/>
      </dsp:txXfrm>
    </dsp:sp>
    <dsp:sp modelId="{511B8982-0E21-45D1-A616-4729F63B5232}">
      <dsp:nvSpPr>
        <dsp:cNvPr id="0" name=""/>
        <dsp:cNvSpPr/>
      </dsp:nvSpPr>
      <dsp:spPr>
        <a:xfrm>
          <a:off x="2081450" y="3194031"/>
          <a:ext cx="2747486" cy="483157"/>
        </a:xfrm>
        <a:custGeom>
          <a:avLst/>
          <a:gdLst/>
          <a:ahLst/>
          <a:cxnLst/>
          <a:rect l="0" t="0" r="0" b="0"/>
          <a:pathLst>
            <a:path>
              <a:moveTo>
                <a:pt x="2747486" y="0"/>
              </a:moveTo>
              <a:lnTo>
                <a:pt x="2747486" y="258678"/>
              </a:lnTo>
              <a:lnTo>
                <a:pt x="0" y="258678"/>
              </a:lnTo>
              <a:lnTo>
                <a:pt x="0" y="483157"/>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5315" y="3433041"/>
        <a:ext cx="139755" cy="5137"/>
      </dsp:txXfrm>
    </dsp:sp>
    <dsp:sp modelId="{03CA949A-E60E-460B-8713-51F9784CE2CA}">
      <dsp:nvSpPr>
        <dsp:cNvPr id="0" name=""/>
        <dsp:cNvSpPr/>
      </dsp:nvSpPr>
      <dsp:spPr>
        <a:xfrm>
          <a:off x="3712072" y="1855593"/>
          <a:ext cx="2233728" cy="134023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455" tIns="114892" rIns="109455" bIns="114892" numCol="1" spcCol="1270" anchor="ctr" anchorCtr="0">
          <a:noAutofit/>
        </a:bodyPr>
        <a:lstStyle/>
        <a:p>
          <a:pPr marL="0" lvl="0" indent="0" algn="ctr" defTabSz="577850">
            <a:lnSpc>
              <a:spcPct val="90000"/>
            </a:lnSpc>
            <a:spcBef>
              <a:spcPct val="0"/>
            </a:spcBef>
            <a:spcAft>
              <a:spcPct val="35000"/>
            </a:spcAft>
            <a:buNone/>
          </a:pPr>
          <a:r>
            <a:rPr lang="en-US" sz="1300" kern="1200" dirty="0"/>
            <a:t>Will only hear cases below suspension/expulsion</a:t>
          </a:r>
        </a:p>
      </dsp:txBody>
      <dsp:txXfrm>
        <a:off x="3712072" y="1855593"/>
        <a:ext cx="2233728" cy="1340237"/>
      </dsp:txXfrm>
    </dsp:sp>
    <dsp:sp modelId="{A3128092-0FEB-42A5-B950-06DD7A3A9921}">
      <dsp:nvSpPr>
        <dsp:cNvPr id="0" name=""/>
        <dsp:cNvSpPr/>
      </dsp:nvSpPr>
      <dsp:spPr>
        <a:xfrm>
          <a:off x="964586" y="3709588"/>
          <a:ext cx="2233728" cy="134023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455" tIns="114892" rIns="109455" bIns="114892" numCol="1" spcCol="1270" anchor="t" anchorCtr="0">
          <a:noAutofit/>
        </a:bodyPr>
        <a:lstStyle/>
        <a:p>
          <a:pPr marL="0" lvl="0" indent="0" algn="l" defTabSz="577850">
            <a:lnSpc>
              <a:spcPct val="90000"/>
            </a:lnSpc>
            <a:spcBef>
              <a:spcPct val="0"/>
            </a:spcBef>
            <a:spcAft>
              <a:spcPct val="35000"/>
            </a:spcAft>
            <a:buNone/>
          </a:pPr>
          <a:r>
            <a:rPr lang="en-US" sz="1300" kern="1200" dirty="0"/>
            <a:t>Review case and determine:</a:t>
          </a:r>
        </a:p>
        <a:p>
          <a:pPr marL="57150" lvl="1" indent="-57150" algn="l" defTabSz="444500">
            <a:lnSpc>
              <a:spcPct val="90000"/>
            </a:lnSpc>
            <a:spcBef>
              <a:spcPct val="0"/>
            </a:spcBef>
            <a:spcAft>
              <a:spcPct val="15000"/>
            </a:spcAft>
            <a:buChar char="•"/>
          </a:pPr>
          <a:r>
            <a:rPr lang="en-US" sz="1000" kern="1200" dirty="0"/>
            <a:t> Affirm finding and sanction</a:t>
          </a:r>
        </a:p>
        <a:p>
          <a:pPr marL="57150" lvl="1" indent="-57150" algn="l" defTabSz="444500">
            <a:lnSpc>
              <a:spcPct val="90000"/>
            </a:lnSpc>
            <a:spcBef>
              <a:spcPct val="0"/>
            </a:spcBef>
            <a:spcAft>
              <a:spcPct val="15000"/>
            </a:spcAft>
            <a:buChar char="•"/>
          </a:pPr>
          <a:r>
            <a:rPr lang="en-US" sz="1000" kern="1200" dirty="0"/>
            <a:t>Affirm finding and modify sanction</a:t>
          </a:r>
        </a:p>
        <a:p>
          <a:pPr marL="57150" lvl="1" indent="-57150" algn="l" defTabSz="444500">
            <a:lnSpc>
              <a:spcPct val="90000"/>
            </a:lnSpc>
            <a:spcBef>
              <a:spcPct val="0"/>
            </a:spcBef>
            <a:spcAft>
              <a:spcPct val="15000"/>
            </a:spcAft>
            <a:buChar char="•"/>
          </a:pPr>
          <a:r>
            <a:rPr lang="en-US" sz="1000" kern="1200" dirty="0"/>
            <a:t>Reopen for new hearing </a:t>
          </a:r>
        </a:p>
        <a:p>
          <a:pPr marL="57150" lvl="1" indent="-57150" algn="l" defTabSz="444500">
            <a:lnSpc>
              <a:spcPct val="90000"/>
            </a:lnSpc>
            <a:spcBef>
              <a:spcPct val="0"/>
            </a:spcBef>
            <a:spcAft>
              <a:spcPct val="15000"/>
            </a:spcAft>
            <a:buChar char="•"/>
          </a:pPr>
          <a:r>
            <a:rPr lang="en-US" sz="1000" kern="1200" dirty="0"/>
            <a:t>Dismiss case </a:t>
          </a:r>
        </a:p>
      </dsp:txBody>
      <dsp:txXfrm>
        <a:off x="964586" y="3709588"/>
        <a:ext cx="2233728" cy="13402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C6F67-0A9B-4025-9E4B-6C0F49E09744}">
      <dsp:nvSpPr>
        <dsp:cNvPr id="0" name=""/>
        <dsp:cNvSpPr/>
      </dsp:nvSpPr>
      <dsp:spPr>
        <a:xfrm>
          <a:off x="3097177" y="1194518"/>
          <a:ext cx="681831" cy="91440"/>
        </a:xfrm>
        <a:custGeom>
          <a:avLst/>
          <a:gdLst/>
          <a:ahLst/>
          <a:cxnLst/>
          <a:rect l="0" t="0" r="0" b="0"/>
          <a:pathLst>
            <a:path>
              <a:moveTo>
                <a:pt x="0" y="45720"/>
              </a:moveTo>
              <a:lnTo>
                <a:pt x="681831"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0282" y="1236676"/>
        <a:ext cx="35621" cy="7124"/>
      </dsp:txXfrm>
    </dsp:sp>
    <dsp:sp modelId="{A0DDB9E3-D063-474A-A855-CBF73090AD24}">
      <dsp:nvSpPr>
        <dsp:cNvPr id="0" name=""/>
        <dsp:cNvSpPr/>
      </dsp:nvSpPr>
      <dsp:spPr>
        <a:xfrm>
          <a:off x="1450" y="310980"/>
          <a:ext cx="3097526" cy="185851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81" tIns="159321" rIns="151781" bIns="159321" numCol="1" spcCol="1270" anchor="t" anchorCtr="0">
          <a:noAutofit/>
        </a:bodyPr>
        <a:lstStyle/>
        <a:p>
          <a:pPr marL="0" lvl="0" indent="0" algn="l" defTabSz="1155700">
            <a:lnSpc>
              <a:spcPct val="90000"/>
            </a:lnSpc>
            <a:spcBef>
              <a:spcPct val="0"/>
            </a:spcBef>
            <a:spcAft>
              <a:spcPct val="35000"/>
            </a:spcAft>
            <a:buNone/>
          </a:pPr>
          <a:r>
            <a:rPr lang="en-US" sz="2600" kern="1200"/>
            <a:t>Director of Student Conduct serves as advisor to panel </a:t>
          </a:r>
          <a:endParaRPr lang="en-US" sz="2600" kern="1200" dirty="0"/>
        </a:p>
        <a:p>
          <a:pPr marL="228600" lvl="1" indent="-228600" algn="l" defTabSz="889000">
            <a:lnSpc>
              <a:spcPct val="90000"/>
            </a:lnSpc>
            <a:spcBef>
              <a:spcPct val="0"/>
            </a:spcBef>
            <a:spcAft>
              <a:spcPct val="15000"/>
            </a:spcAft>
            <a:buChar char="•"/>
          </a:pPr>
          <a:r>
            <a:rPr lang="en-US" sz="2000" kern="1200" dirty="0"/>
            <a:t>Follow a script </a:t>
          </a:r>
        </a:p>
      </dsp:txBody>
      <dsp:txXfrm>
        <a:off x="1450" y="310980"/>
        <a:ext cx="3097526" cy="1858516"/>
      </dsp:txXfrm>
    </dsp:sp>
    <dsp:sp modelId="{12B3FA1C-A0D3-4CCF-BD72-CFA34146693A}">
      <dsp:nvSpPr>
        <dsp:cNvPr id="0" name=""/>
        <dsp:cNvSpPr/>
      </dsp:nvSpPr>
      <dsp:spPr>
        <a:xfrm>
          <a:off x="1550214" y="2167696"/>
          <a:ext cx="3809958" cy="681831"/>
        </a:xfrm>
        <a:custGeom>
          <a:avLst/>
          <a:gdLst/>
          <a:ahLst/>
          <a:cxnLst/>
          <a:rect l="0" t="0" r="0" b="0"/>
          <a:pathLst>
            <a:path>
              <a:moveTo>
                <a:pt x="3809958" y="0"/>
              </a:moveTo>
              <a:lnTo>
                <a:pt x="3809958" y="358015"/>
              </a:lnTo>
              <a:lnTo>
                <a:pt x="0" y="358015"/>
              </a:lnTo>
              <a:lnTo>
                <a:pt x="0" y="681831"/>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8293" y="2505050"/>
        <a:ext cx="193799" cy="7124"/>
      </dsp:txXfrm>
    </dsp:sp>
    <dsp:sp modelId="{8FE4EF26-5D6C-4873-8AA7-764B99235C89}">
      <dsp:nvSpPr>
        <dsp:cNvPr id="0" name=""/>
        <dsp:cNvSpPr/>
      </dsp:nvSpPr>
      <dsp:spPr>
        <a:xfrm>
          <a:off x="3811409" y="310980"/>
          <a:ext cx="3097526" cy="185851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81" tIns="159321" rIns="151781" bIns="159321" numCol="1" spcCol="1270" anchor="ctr" anchorCtr="0">
          <a:noAutofit/>
        </a:bodyPr>
        <a:lstStyle/>
        <a:p>
          <a:pPr marL="0" lvl="0" indent="0" algn="ctr" defTabSz="1155700">
            <a:lnSpc>
              <a:spcPct val="90000"/>
            </a:lnSpc>
            <a:spcBef>
              <a:spcPct val="0"/>
            </a:spcBef>
            <a:spcAft>
              <a:spcPct val="35000"/>
            </a:spcAft>
            <a:buNone/>
          </a:pPr>
          <a:r>
            <a:rPr lang="en-US" sz="2600" kern="1200" dirty="0"/>
            <a:t>Panel consists of 3 members typically </a:t>
          </a:r>
        </a:p>
      </dsp:txBody>
      <dsp:txXfrm>
        <a:off x="3811409" y="310980"/>
        <a:ext cx="3097526" cy="1858516"/>
      </dsp:txXfrm>
    </dsp:sp>
    <dsp:sp modelId="{43E5B6DA-DFD1-4BF3-8243-EC453A024817}">
      <dsp:nvSpPr>
        <dsp:cNvPr id="0" name=""/>
        <dsp:cNvSpPr/>
      </dsp:nvSpPr>
      <dsp:spPr>
        <a:xfrm>
          <a:off x="3097177" y="3765466"/>
          <a:ext cx="681831" cy="91440"/>
        </a:xfrm>
        <a:custGeom>
          <a:avLst/>
          <a:gdLst/>
          <a:ahLst/>
          <a:cxnLst/>
          <a:rect l="0" t="0" r="0" b="0"/>
          <a:pathLst>
            <a:path>
              <a:moveTo>
                <a:pt x="0" y="45720"/>
              </a:moveTo>
              <a:lnTo>
                <a:pt x="681831" y="45720"/>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0282" y="3807624"/>
        <a:ext cx="35621" cy="7124"/>
      </dsp:txXfrm>
    </dsp:sp>
    <dsp:sp modelId="{8C842A6B-ECFC-4BFD-9C42-A4DBCBBDB974}">
      <dsp:nvSpPr>
        <dsp:cNvPr id="0" name=""/>
        <dsp:cNvSpPr/>
      </dsp:nvSpPr>
      <dsp:spPr>
        <a:xfrm>
          <a:off x="1450" y="2881928"/>
          <a:ext cx="3097526" cy="185851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81" tIns="159321" rIns="151781" bIns="159321" numCol="1" spcCol="1270" anchor="ctr" anchorCtr="0">
          <a:noAutofit/>
        </a:bodyPr>
        <a:lstStyle/>
        <a:p>
          <a:pPr marL="0" lvl="0" indent="0" algn="ctr" defTabSz="1155700">
            <a:lnSpc>
              <a:spcPct val="90000"/>
            </a:lnSpc>
            <a:spcBef>
              <a:spcPct val="0"/>
            </a:spcBef>
            <a:spcAft>
              <a:spcPct val="35000"/>
            </a:spcAft>
            <a:buNone/>
          </a:pPr>
          <a:r>
            <a:rPr lang="en-US" sz="2600" kern="1200" dirty="0"/>
            <a:t>Opportunity to ask questions to all parties and witnesses </a:t>
          </a:r>
        </a:p>
      </dsp:txBody>
      <dsp:txXfrm>
        <a:off x="1450" y="2881928"/>
        <a:ext cx="3097526" cy="1858516"/>
      </dsp:txXfrm>
    </dsp:sp>
    <dsp:sp modelId="{50736D1A-DA7E-44F9-B978-AF68EE7A5414}">
      <dsp:nvSpPr>
        <dsp:cNvPr id="0" name=""/>
        <dsp:cNvSpPr/>
      </dsp:nvSpPr>
      <dsp:spPr>
        <a:xfrm>
          <a:off x="3811409" y="2881928"/>
          <a:ext cx="3097526" cy="185851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81" tIns="159321" rIns="151781" bIns="159321" numCol="1" spcCol="1270" anchor="ctr" anchorCtr="0">
          <a:noAutofit/>
        </a:bodyPr>
        <a:lstStyle/>
        <a:p>
          <a:pPr marL="0" lvl="0" indent="0" algn="ctr" defTabSz="1155700">
            <a:lnSpc>
              <a:spcPct val="90000"/>
            </a:lnSpc>
            <a:spcBef>
              <a:spcPct val="0"/>
            </a:spcBef>
            <a:spcAft>
              <a:spcPct val="35000"/>
            </a:spcAft>
            <a:buNone/>
          </a:pPr>
          <a:r>
            <a:rPr lang="en-US" sz="2600" kern="1200" dirty="0"/>
            <a:t>Determine responsibility and sanctions </a:t>
          </a:r>
        </a:p>
      </dsp:txBody>
      <dsp:txXfrm>
        <a:off x="3811409" y="2881928"/>
        <a:ext cx="3097526" cy="18585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8A06B-2E1A-4311-886A-233D66114C38}">
      <dsp:nvSpPr>
        <dsp:cNvPr id="0" name=""/>
        <dsp:cNvSpPr/>
      </dsp:nvSpPr>
      <dsp:spPr>
        <a:xfrm>
          <a:off x="0" y="438573"/>
          <a:ext cx="10972800" cy="4389120"/>
        </a:xfrm>
        <a:prstGeom prst="leftRightRibbon">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B051D-378D-4C2A-A436-7740A931568A}">
      <dsp:nvSpPr>
        <dsp:cNvPr id="0" name=""/>
        <dsp:cNvSpPr/>
      </dsp:nvSpPr>
      <dsp:spPr>
        <a:xfrm>
          <a:off x="1316736" y="1206669"/>
          <a:ext cx="3621023" cy="215066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marL="0" lvl="0" indent="0" algn="l" defTabSz="1555750">
            <a:lnSpc>
              <a:spcPct val="90000"/>
            </a:lnSpc>
            <a:spcBef>
              <a:spcPct val="0"/>
            </a:spcBef>
            <a:spcAft>
              <a:spcPct val="35000"/>
            </a:spcAft>
            <a:buNone/>
          </a:pPr>
          <a:r>
            <a:rPr lang="en-US" sz="3500" kern="1200" dirty="0"/>
            <a:t>Kelli Campa </a:t>
          </a:r>
        </a:p>
        <a:p>
          <a:pPr marL="228600" lvl="1" indent="-228600" algn="l" defTabSz="1200150">
            <a:lnSpc>
              <a:spcPct val="90000"/>
            </a:lnSpc>
            <a:spcBef>
              <a:spcPct val="0"/>
            </a:spcBef>
            <a:spcAft>
              <a:spcPct val="15000"/>
            </a:spcAft>
            <a:buChar char="•"/>
          </a:pPr>
          <a:r>
            <a:rPr lang="en-US" sz="2700" kern="1200" dirty="0"/>
            <a:t>kelli.campa@marist.edu </a:t>
          </a:r>
        </a:p>
        <a:p>
          <a:pPr marL="228600" lvl="1" indent="-228600" algn="l" defTabSz="1200150">
            <a:lnSpc>
              <a:spcPct val="90000"/>
            </a:lnSpc>
            <a:spcBef>
              <a:spcPct val="0"/>
            </a:spcBef>
            <a:spcAft>
              <a:spcPct val="15000"/>
            </a:spcAft>
            <a:buChar char="•"/>
          </a:pPr>
          <a:r>
            <a:rPr lang="en-US" sz="2700" kern="1200" dirty="0"/>
            <a:t>x2516</a:t>
          </a:r>
        </a:p>
      </dsp:txBody>
      <dsp:txXfrm>
        <a:off x="1316736" y="1206669"/>
        <a:ext cx="3621023" cy="2150668"/>
      </dsp:txXfrm>
    </dsp:sp>
    <dsp:sp modelId="{A3FE5D2A-4AA1-4E3D-869A-5B46024E3B9E}">
      <dsp:nvSpPr>
        <dsp:cNvPr id="0" name=""/>
        <dsp:cNvSpPr/>
      </dsp:nvSpPr>
      <dsp:spPr>
        <a:xfrm>
          <a:off x="5486400" y="1908928"/>
          <a:ext cx="4279392" cy="215066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marL="0" lvl="0" indent="0" algn="l" defTabSz="1555750">
            <a:lnSpc>
              <a:spcPct val="90000"/>
            </a:lnSpc>
            <a:spcBef>
              <a:spcPct val="0"/>
            </a:spcBef>
            <a:spcAft>
              <a:spcPct val="35000"/>
            </a:spcAft>
            <a:buNone/>
          </a:pPr>
          <a:r>
            <a:rPr lang="en-US" sz="3500" kern="1200" dirty="0"/>
            <a:t>Kelly Yough </a:t>
          </a:r>
        </a:p>
        <a:p>
          <a:pPr marL="228600" lvl="1" indent="-228600" algn="l" defTabSz="1200150">
            <a:lnSpc>
              <a:spcPct val="90000"/>
            </a:lnSpc>
            <a:spcBef>
              <a:spcPct val="0"/>
            </a:spcBef>
            <a:spcAft>
              <a:spcPct val="15000"/>
            </a:spcAft>
            <a:buChar char="•"/>
          </a:pPr>
          <a:r>
            <a:rPr lang="en-US" sz="2700" kern="1200" dirty="0"/>
            <a:t>kelly.yough@marist.edu</a:t>
          </a:r>
        </a:p>
        <a:p>
          <a:pPr marL="228600" lvl="1" indent="-228600" algn="l" defTabSz="1200150">
            <a:lnSpc>
              <a:spcPct val="90000"/>
            </a:lnSpc>
            <a:spcBef>
              <a:spcPct val="0"/>
            </a:spcBef>
            <a:spcAft>
              <a:spcPct val="15000"/>
            </a:spcAft>
            <a:buChar char="•"/>
          </a:pPr>
          <a:r>
            <a:rPr lang="en-US" sz="2700" kern="1200" dirty="0"/>
            <a:t>x2210</a:t>
          </a:r>
        </a:p>
      </dsp:txBody>
      <dsp:txXfrm>
        <a:off x="5486400" y="1908928"/>
        <a:ext cx="4279392" cy="21506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sz="quarter" idx="1"/>
          </p:nvPr>
        </p:nvSpPr>
        <p:spPr>
          <a:xfrm>
            <a:off x="4143588" y="0"/>
            <a:ext cx="3169920" cy="481728"/>
          </a:xfrm>
          <a:prstGeom prst="rect">
            <a:avLst/>
          </a:prstGeom>
        </p:spPr>
        <p:txBody>
          <a:bodyPr vert="horz" lIns="96656" tIns="48328" rIns="96656" bIns="48328" rtlCol="0"/>
          <a:lstStyle>
            <a:lvl1pPr algn="r">
              <a:defRPr sz="1200"/>
            </a:lvl1pPr>
          </a:lstStyle>
          <a:p>
            <a:fld id="{29B25556-EFCB-465D-BD94-999A7534A2F3}" type="datetimeFigureOut">
              <a:rPr lang="en-US" smtClean="0"/>
              <a:t>12/10/2024</a:t>
            </a:fld>
            <a:endParaRPr lang="en-US" dirty="0"/>
          </a:p>
        </p:txBody>
      </p:sp>
      <p:sp>
        <p:nvSpPr>
          <p:cNvPr id="4" name="Footer Placeholder 3"/>
          <p:cNvSpPr>
            <a:spLocks noGrp="1"/>
          </p:cNvSpPr>
          <p:nvPr>
            <p:ph type="ftr" sz="quarter" idx="2"/>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5E907A99-89EF-4BA9-91CB-DF68171BEC36}" type="slidenum">
              <a:rPr lang="en-US" smtClean="0"/>
              <a:t>‹#›</a:t>
            </a:fld>
            <a:endParaRPr lang="en-US" dirty="0"/>
          </a:p>
        </p:txBody>
      </p:sp>
    </p:spTree>
    <p:extLst>
      <p:ext uri="{BB962C8B-B14F-4D97-AF65-F5344CB8AC3E}">
        <p14:creationId xmlns:p14="http://schemas.microsoft.com/office/powerpoint/2010/main" val="3749291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a:lvl1pPr>
          </a:lstStyle>
          <a:p>
            <a:fld id="{0CCF85BD-D819-47AB-A3AA-9DC3DB6582B5}" type="datetimeFigureOut">
              <a:rPr lang="en-US" smtClean="0"/>
              <a:t>12/10/2024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a:defRPr sz="1200"/>
            </a:lvl1pPr>
          </a:lstStyle>
          <a:p>
            <a:fld id="{9A8419ED-4DA2-4EAF-8B5C-7BBE546764C5}" type="slidenum">
              <a:rPr lang="en-US" smtClean="0"/>
              <a:t>‹#›</a:t>
            </a:fld>
            <a:endParaRPr lang="en-US" dirty="0"/>
          </a:p>
        </p:txBody>
      </p:sp>
    </p:spTree>
    <p:extLst>
      <p:ext uri="{BB962C8B-B14F-4D97-AF65-F5344CB8AC3E}">
        <p14:creationId xmlns:p14="http://schemas.microsoft.com/office/powerpoint/2010/main" val="50590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read every report that comes in and determine the violation if any that occur. </a:t>
            </a:r>
          </a:p>
          <a:p>
            <a:endParaRPr lang="en-US" dirty="0"/>
          </a:p>
          <a:p>
            <a:r>
              <a:rPr lang="en-US" dirty="0"/>
              <a:t>I assign the case back to the appropriate RD to hear (conduct conference) </a:t>
            </a:r>
          </a:p>
          <a:p>
            <a:endParaRPr lang="en-US" dirty="0"/>
          </a:p>
          <a:p>
            <a:r>
              <a:rPr lang="en-US" dirty="0"/>
              <a:t>Each summer we review the code of student conduct and determine any changes </a:t>
            </a:r>
          </a:p>
          <a:p>
            <a:endParaRPr lang="en-US" dirty="0"/>
          </a:p>
          <a:p>
            <a:r>
              <a:rPr lang="en-US" dirty="0"/>
              <a:t>Train RDs, RAs, students about our policies </a:t>
            </a:r>
          </a:p>
          <a:p>
            <a:endParaRPr lang="en-US" dirty="0"/>
          </a:p>
          <a:p>
            <a:r>
              <a:rPr lang="en-US" dirty="0"/>
              <a:t>Academic integrity: those that get caught plagarizing/cheating </a:t>
            </a:r>
          </a:p>
          <a:p>
            <a:endParaRPr lang="en-US" dirty="0"/>
          </a:p>
          <a:p>
            <a:r>
              <a:rPr lang="en-US" dirty="0"/>
              <a:t>All educational sanctions need to be completed otherwise the student could come back to our office for failure to comply or a hold</a:t>
            </a:r>
          </a:p>
          <a:p>
            <a:endParaRPr lang="en-US" dirty="0"/>
          </a:p>
          <a:p>
            <a:r>
              <a:rPr lang="en-US" dirty="0"/>
              <a:t>Background checks: police, study abroad, grad school </a:t>
            </a:r>
          </a:p>
          <a:p>
            <a:endParaRPr lang="en-US" dirty="0"/>
          </a:p>
          <a:p>
            <a:r>
              <a:rPr lang="en-US" dirty="0"/>
              <a:t>Radar: group that helps address concerns about students (may be an FYI report)</a:t>
            </a:r>
          </a:p>
          <a:p>
            <a:endParaRPr lang="en-US" dirty="0"/>
          </a:p>
        </p:txBody>
      </p:sp>
      <p:sp>
        <p:nvSpPr>
          <p:cNvPr id="4" name="Slide Number Placeholder 3"/>
          <p:cNvSpPr>
            <a:spLocks noGrp="1"/>
          </p:cNvSpPr>
          <p:nvPr>
            <p:ph type="sldNum" sz="quarter" idx="5"/>
          </p:nvPr>
        </p:nvSpPr>
        <p:spPr/>
        <p:txBody>
          <a:bodyPr/>
          <a:lstStyle/>
          <a:p>
            <a:fld id="{9A8419ED-4DA2-4EAF-8B5C-7BBE546764C5}" type="slidenum">
              <a:rPr lang="en-US" smtClean="0"/>
              <a:t>2</a:t>
            </a:fld>
            <a:endParaRPr lang="en-US" dirty="0"/>
          </a:p>
        </p:txBody>
      </p:sp>
    </p:spTree>
    <p:extLst>
      <p:ext uri="{BB962C8B-B14F-4D97-AF65-F5344CB8AC3E}">
        <p14:creationId xmlns:p14="http://schemas.microsoft.com/office/powerpoint/2010/main" val="321556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419ED-4DA2-4EAF-8B5C-7BBE546764C5}" type="slidenum">
              <a:rPr lang="en-US" smtClean="0"/>
              <a:t>27</a:t>
            </a:fld>
            <a:endParaRPr lang="en-US" dirty="0"/>
          </a:p>
        </p:txBody>
      </p:sp>
    </p:spTree>
    <p:extLst>
      <p:ext uri="{BB962C8B-B14F-4D97-AF65-F5344CB8AC3E}">
        <p14:creationId xmlns:p14="http://schemas.microsoft.com/office/powerpoint/2010/main" val="2518713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latin typeface="Amasis MT Pro Black" panose="02040A04050005020304" pitchFamily="18" charset="0"/>
              </a:rPr>
              <a:t>Disparate impact  - when policies, practices, rules or other systems that appear to be neutral result in a disproportionate impact on a protected group</a:t>
            </a:r>
            <a:endParaRPr lang="en-US" dirty="0">
              <a:latin typeface="Amasis MT Pro Black" panose="02040A04050005020304" pitchFamily="18" charset="0"/>
            </a:endParaRPr>
          </a:p>
        </p:txBody>
      </p:sp>
      <p:sp>
        <p:nvSpPr>
          <p:cNvPr id="4" name="Slide Number Placeholder 3"/>
          <p:cNvSpPr>
            <a:spLocks noGrp="1"/>
          </p:cNvSpPr>
          <p:nvPr>
            <p:ph type="sldNum" sz="quarter" idx="5"/>
          </p:nvPr>
        </p:nvSpPr>
        <p:spPr/>
        <p:txBody>
          <a:bodyPr/>
          <a:lstStyle/>
          <a:p>
            <a:fld id="{9A8419ED-4DA2-4EAF-8B5C-7BBE546764C5}" type="slidenum">
              <a:rPr lang="en-US" smtClean="0"/>
              <a:t>28</a:t>
            </a:fld>
            <a:endParaRPr lang="en-US" dirty="0"/>
          </a:p>
        </p:txBody>
      </p:sp>
    </p:spTree>
    <p:extLst>
      <p:ext uri="{BB962C8B-B14F-4D97-AF65-F5344CB8AC3E}">
        <p14:creationId xmlns:p14="http://schemas.microsoft.com/office/powerpoint/2010/main" val="188942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419ED-4DA2-4EAF-8B5C-7BBE546764C5}" type="slidenum">
              <a:rPr lang="en-US" smtClean="0"/>
              <a:t>29</a:t>
            </a:fld>
            <a:endParaRPr lang="en-US" dirty="0"/>
          </a:p>
        </p:txBody>
      </p:sp>
    </p:spTree>
    <p:extLst>
      <p:ext uri="{BB962C8B-B14F-4D97-AF65-F5344CB8AC3E}">
        <p14:creationId xmlns:p14="http://schemas.microsoft.com/office/powerpoint/2010/main" val="3542626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419ED-4DA2-4EAF-8B5C-7BBE546764C5}" type="slidenum">
              <a:rPr lang="en-US" smtClean="0"/>
              <a:t>30</a:t>
            </a:fld>
            <a:endParaRPr lang="en-US" dirty="0"/>
          </a:p>
        </p:txBody>
      </p:sp>
    </p:spTree>
    <p:extLst>
      <p:ext uri="{BB962C8B-B14F-4D97-AF65-F5344CB8AC3E}">
        <p14:creationId xmlns:p14="http://schemas.microsoft.com/office/powerpoint/2010/main" val="2695405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8419ED-4DA2-4EAF-8B5C-7BBE546764C5}" type="slidenum">
              <a:rPr lang="en-US" smtClean="0"/>
              <a:t>45</a:t>
            </a:fld>
            <a:endParaRPr lang="en-US" dirty="0"/>
          </a:p>
        </p:txBody>
      </p:sp>
    </p:spTree>
    <p:extLst>
      <p:ext uri="{BB962C8B-B14F-4D97-AF65-F5344CB8AC3E}">
        <p14:creationId xmlns:p14="http://schemas.microsoft.com/office/powerpoint/2010/main" val="182861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Explain process from start to finish</a:t>
            </a:r>
          </a:p>
          <a:p>
            <a:pPr marL="241638" indent="-241638">
              <a:buFontTx/>
              <a:buAutoNum type="arabicPeriod"/>
              <a:defRPr/>
            </a:pPr>
            <a:r>
              <a:rPr lang="en-US" altLang="en-US" dirty="0"/>
              <a:t>After you respond to an incident and write a report it is automatically received in the Student Conduct </a:t>
            </a:r>
          </a:p>
          <a:p>
            <a:pPr marL="241638" indent="-241638">
              <a:buFontTx/>
              <a:buAutoNum type="arabicPeriod"/>
              <a:defRPr/>
            </a:pPr>
            <a:r>
              <a:rPr lang="en-US" altLang="en-US" dirty="0"/>
              <a:t>We read your reports, as well as any other reports from the incident (OCA report, PS report, written statement, photos)</a:t>
            </a:r>
          </a:p>
          <a:p>
            <a:pPr marL="241638" indent="-241638">
              <a:buFontTx/>
              <a:buAutoNum type="arabicPeriod"/>
              <a:defRPr/>
            </a:pPr>
            <a:r>
              <a:rPr lang="en-US" altLang="en-US" dirty="0"/>
              <a:t>We decide if potential charges exist for violating the Code of Conduct – We apply the appropriate charges, decide upon the level of hearing (Explain the hearing levels and what are the factors that determine that) – if an RD will hear the case or myself </a:t>
            </a:r>
          </a:p>
          <a:p>
            <a:pPr marL="241638" indent="-241638">
              <a:buFontTx/>
              <a:buAutoNum type="arabicPeriod"/>
              <a:defRPr/>
            </a:pPr>
            <a:r>
              <a:rPr lang="en-US" altLang="en-US" dirty="0"/>
              <a:t>Notify student</a:t>
            </a:r>
          </a:p>
          <a:p>
            <a:pPr marL="241638" indent="-241638">
              <a:buFontTx/>
              <a:buAutoNum type="arabicPeriod"/>
              <a:defRPr/>
            </a:pPr>
            <a:r>
              <a:rPr lang="en-US" altLang="en-US" dirty="0"/>
              <a:t>Hearing occurs -  3 business days</a:t>
            </a:r>
          </a:p>
          <a:p>
            <a:pPr marL="241638" indent="-241638">
              <a:buFontTx/>
              <a:buAutoNum type="arabicPeriod"/>
              <a:defRPr/>
            </a:pPr>
            <a:r>
              <a:rPr lang="en-US" altLang="en-US" dirty="0"/>
              <a:t>Notice sent within 10 business days of decision (Standard of Evidence used)</a:t>
            </a:r>
          </a:p>
          <a:p>
            <a:pPr marL="241638" indent="-241638">
              <a:buFontTx/>
              <a:buAutoNum type="arabicPeriod"/>
              <a:defRPr/>
            </a:pPr>
            <a:r>
              <a:rPr lang="en-US" altLang="en-US" dirty="0"/>
              <a:t>Complete sanctions (What goes into this decision)  POSSIBLE SANCTIONS (HOSTING A PARTY WITH ALCOHOL – probation, loss of 2 priority points, and an educational sanction)</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5325" indent="-302047" eaLnBrk="0" hangingPunct="0">
              <a:spcBef>
                <a:spcPct val="30000"/>
              </a:spcBef>
              <a:defRPr sz="1200">
                <a:solidFill>
                  <a:schemeClr val="tx1"/>
                </a:solidFill>
                <a:latin typeface="Calibri" pitchFamily="34" charset="0"/>
              </a:defRPr>
            </a:lvl2pPr>
            <a:lvl3pPr marL="1208192" indent="-241638" eaLnBrk="0" hangingPunct="0">
              <a:spcBef>
                <a:spcPct val="30000"/>
              </a:spcBef>
              <a:defRPr sz="1200">
                <a:solidFill>
                  <a:schemeClr val="tx1"/>
                </a:solidFill>
                <a:latin typeface="Calibri" pitchFamily="34" charset="0"/>
              </a:defRPr>
            </a:lvl3pPr>
            <a:lvl4pPr marL="1691468" indent="-241638" eaLnBrk="0" hangingPunct="0">
              <a:spcBef>
                <a:spcPct val="30000"/>
              </a:spcBef>
              <a:defRPr sz="1200">
                <a:solidFill>
                  <a:schemeClr val="tx1"/>
                </a:solidFill>
                <a:latin typeface="Calibri" pitchFamily="34" charset="0"/>
              </a:defRPr>
            </a:lvl4pPr>
            <a:lvl5pPr marL="2174744" indent="-241638" eaLnBrk="0" hangingPunct="0">
              <a:spcBef>
                <a:spcPct val="30000"/>
              </a:spcBef>
              <a:defRPr sz="1200">
                <a:solidFill>
                  <a:schemeClr val="tx1"/>
                </a:solidFill>
                <a:latin typeface="Calibri" pitchFamily="34" charset="0"/>
              </a:defRPr>
            </a:lvl5pPr>
            <a:lvl6pPr marL="2658022" indent="-241638" eaLnBrk="0" fontAlgn="base" hangingPunct="0">
              <a:spcBef>
                <a:spcPct val="30000"/>
              </a:spcBef>
              <a:spcAft>
                <a:spcPct val="0"/>
              </a:spcAft>
              <a:defRPr sz="1200">
                <a:solidFill>
                  <a:schemeClr val="tx1"/>
                </a:solidFill>
                <a:latin typeface="Calibri" pitchFamily="34" charset="0"/>
              </a:defRPr>
            </a:lvl6pPr>
            <a:lvl7pPr marL="3141298" indent="-241638" eaLnBrk="0" fontAlgn="base" hangingPunct="0">
              <a:spcBef>
                <a:spcPct val="30000"/>
              </a:spcBef>
              <a:spcAft>
                <a:spcPct val="0"/>
              </a:spcAft>
              <a:defRPr sz="1200">
                <a:solidFill>
                  <a:schemeClr val="tx1"/>
                </a:solidFill>
                <a:latin typeface="Calibri" pitchFamily="34" charset="0"/>
              </a:defRPr>
            </a:lvl7pPr>
            <a:lvl8pPr marL="3624574" indent="-241638" eaLnBrk="0" fontAlgn="base" hangingPunct="0">
              <a:spcBef>
                <a:spcPct val="30000"/>
              </a:spcBef>
              <a:spcAft>
                <a:spcPct val="0"/>
              </a:spcAft>
              <a:defRPr sz="1200">
                <a:solidFill>
                  <a:schemeClr val="tx1"/>
                </a:solidFill>
                <a:latin typeface="Calibri" pitchFamily="34" charset="0"/>
              </a:defRPr>
            </a:lvl8pPr>
            <a:lvl9pPr marL="4107851" indent="-24163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414209-A760-4709-8A2B-13B6B848478B}" type="slidenum">
              <a:rPr lang="en-US" altLang="en-US">
                <a:solidFill>
                  <a:prstClr val="black"/>
                </a:solidFill>
              </a:rPr>
              <a:pPr eaLnBrk="1" hangingPunct="1">
                <a:spcBef>
                  <a:spcPct val="0"/>
                </a:spcBef>
              </a:pPr>
              <a:t>3</a:t>
            </a:fld>
            <a:endParaRPr lang="en-US" altLang="en-US" dirty="0">
              <a:solidFill>
                <a:prstClr val="black"/>
              </a:solidFill>
            </a:endParaRPr>
          </a:p>
        </p:txBody>
      </p:sp>
    </p:spTree>
    <p:extLst>
      <p:ext uri="{BB962C8B-B14F-4D97-AF65-F5344CB8AC3E}">
        <p14:creationId xmlns:p14="http://schemas.microsoft.com/office/powerpoint/2010/main" val="12337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hearing panels are audio recorded. </a:t>
            </a:r>
          </a:p>
          <a:p>
            <a:r>
              <a:rPr lang="en-US" dirty="0"/>
              <a:t>Will try and meet in person this year. </a:t>
            </a:r>
          </a:p>
          <a:p>
            <a:endParaRPr lang="en-US" dirty="0"/>
          </a:p>
        </p:txBody>
      </p:sp>
      <p:sp>
        <p:nvSpPr>
          <p:cNvPr id="4" name="Slide Number Placeholder 3"/>
          <p:cNvSpPr>
            <a:spLocks noGrp="1"/>
          </p:cNvSpPr>
          <p:nvPr>
            <p:ph type="sldNum" sz="quarter" idx="5"/>
          </p:nvPr>
        </p:nvSpPr>
        <p:spPr/>
        <p:txBody>
          <a:bodyPr/>
          <a:lstStyle/>
          <a:p>
            <a:fld id="{9A8419ED-4DA2-4EAF-8B5C-7BBE546764C5}" type="slidenum">
              <a:rPr lang="en-US" smtClean="0"/>
              <a:t>4</a:t>
            </a:fld>
            <a:endParaRPr lang="en-US" dirty="0"/>
          </a:p>
        </p:txBody>
      </p:sp>
    </p:spTree>
    <p:extLst>
      <p:ext uri="{BB962C8B-B14F-4D97-AF65-F5344CB8AC3E}">
        <p14:creationId xmlns:p14="http://schemas.microsoft.com/office/powerpoint/2010/main" val="414798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Kelli </a:t>
            </a:r>
          </a:p>
          <a:p>
            <a:endParaRPr lang="en-US" dirty="0"/>
          </a:p>
          <a:p>
            <a:r>
              <a:rPr lang="en-US" dirty="0"/>
              <a:t>Instructor will meet with student to try to come to an agreement. If student does not agree to responsibility or sanctions then they can request a hearing board. </a:t>
            </a:r>
          </a:p>
        </p:txBody>
      </p:sp>
      <p:sp>
        <p:nvSpPr>
          <p:cNvPr id="4" name="Slide Number Placeholder 3"/>
          <p:cNvSpPr>
            <a:spLocks noGrp="1"/>
          </p:cNvSpPr>
          <p:nvPr>
            <p:ph type="sldNum" sz="quarter" idx="5"/>
          </p:nvPr>
        </p:nvSpPr>
        <p:spPr/>
        <p:txBody>
          <a:bodyPr/>
          <a:lstStyle/>
          <a:p>
            <a:fld id="{9A8419ED-4DA2-4EAF-8B5C-7BBE546764C5}" type="slidenum">
              <a:rPr lang="en-US" smtClean="0"/>
              <a:t>5</a:t>
            </a:fld>
            <a:endParaRPr lang="en-US" dirty="0"/>
          </a:p>
        </p:txBody>
      </p:sp>
    </p:spTree>
    <p:extLst>
      <p:ext uri="{BB962C8B-B14F-4D97-AF65-F5344CB8AC3E}">
        <p14:creationId xmlns:p14="http://schemas.microsoft.com/office/powerpoint/2010/main" val="396127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241638" indent="-241638">
              <a:buAutoNum type="arabicPeriod"/>
            </a:pPr>
            <a:r>
              <a:rPr lang="en-US" dirty="0"/>
              <a:t>Irregularities in fairness and stated procedures of the hearing that could have significantly impacted the outcome of the hearing. 2. Discovery of new and significant information that could have affected the outcome of the original hearing or investigation. The information was not known or could not reasonable have been discovered and/or presented at the time of the initial hearing and could substantially impact the original finding or sanction. Failure to provide information during or participate in an investigation or a hearing, even resulting from concern over pending criminal or civil proceedings, does not make evidence “unavailable” at the time of the hearing. A summary of this new evidence and its potential impact must be included, 3. The sanctions imposed are substantially outside the parameters or guidelines set by the College for this type of offense or the cumulative conduct record of the responding party. I will review and determine if an appeal hearing board will happen. </a:t>
            </a:r>
          </a:p>
          <a:p>
            <a:pPr marL="241638" indent="-241638">
              <a:buAutoNum type="arabicPeriod"/>
            </a:pPr>
            <a:endParaRPr lang="en-US" dirty="0"/>
          </a:p>
          <a:p>
            <a:pPr marL="241638" indent="-241638">
              <a:buAutoNum type="arabicPeriod"/>
            </a:pPr>
            <a:r>
              <a:rPr lang="en-US" dirty="0"/>
              <a:t>VP of Student Affairs is appeal offer for suspension/expulsion cases. Review case means review written and recording. Witnesses may be called if necessary. </a:t>
            </a:r>
          </a:p>
          <a:p>
            <a:pPr marL="241638" indent="-241638">
              <a:buAutoNum type="arabicPeriod"/>
            </a:pPr>
            <a:endParaRPr lang="en-US" dirty="0"/>
          </a:p>
          <a:p>
            <a:pPr marL="241638" indent="-241638">
              <a:buAutoNum type="arabicPeriod"/>
            </a:pPr>
            <a:r>
              <a:rPr lang="en-US" dirty="0"/>
              <a:t>Affirm the finding and sanction originally determined. 2. Affirm the finding and modify the sanction. In cases where the responding party is the appealing party, the sanction may be reduced or increased by the conduct body reviewing the appeal. 3. Reopen the investigation and/or remand the case to the original conduct body for a new hearing, except in cases where the reporting party is the appealing party. 4. Dismiss the case, except in cases where the reporting party is the appealing party</a:t>
            </a:r>
          </a:p>
        </p:txBody>
      </p:sp>
      <p:sp>
        <p:nvSpPr>
          <p:cNvPr id="4" name="Slide Number Placeholder 3"/>
          <p:cNvSpPr>
            <a:spLocks noGrp="1"/>
          </p:cNvSpPr>
          <p:nvPr>
            <p:ph type="sldNum" sz="quarter" idx="5"/>
          </p:nvPr>
        </p:nvSpPr>
        <p:spPr/>
        <p:txBody>
          <a:bodyPr/>
          <a:lstStyle/>
          <a:p>
            <a:fld id="{9A8419ED-4DA2-4EAF-8B5C-7BBE546764C5}" type="slidenum">
              <a:rPr lang="en-US" smtClean="0"/>
              <a:t>6</a:t>
            </a:fld>
            <a:endParaRPr lang="en-US" dirty="0"/>
          </a:p>
        </p:txBody>
      </p:sp>
    </p:spTree>
    <p:extLst>
      <p:ext uri="{BB962C8B-B14F-4D97-AF65-F5344CB8AC3E}">
        <p14:creationId xmlns:p14="http://schemas.microsoft.com/office/powerpoint/2010/main" val="3418804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r>
              <a:rPr lang="en-US" dirty="0"/>
              <a:t>Kelli</a:t>
            </a:r>
          </a:p>
        </p:txBody>
      </p:sp>
      <p:sp>
        <p:nvSpPr>
          <p:cNvPr id="4" name="Slide Number Placeholder 3"/>
          <p:cNvSpPr>
            <a:spLocks noGrp="1"/>
          </p:cNvSpPr>
          <p:nvPr>
            <p:ph type="sldNum" sz="quarter" idx="5"/>
          </p:nvPr>
        </p:nvSpPr>
        <p:spPr/>
        <p:txBody>
          <a:bodyPr/>
          <a:lstStyle/>
          <a:p>
            <a:fld id="{9A8419ED-4DA2-4EAF-8B5C-7BBE546764C5}" type="slidenum">
              <a:rPr lang="en-US" smtClean="0"/>
              <a:t>7</a:t>
            </a:fld>
            <a:endParaRPr lang="en-US" dirty="0"/>
          </a:p>
        </p:txBody>
      </p:sp>
    </p:spTree>
    <p:extLst>
      <p:ext uri="{BB962C8B-B14F-4D97-AF65-F5344CB8AC3E}">
        <p14:creationId xmlns:p14="http://schemas.microsoft.com/office/powerpoint/2010/main" val="262368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419ED-4DA2-4EAF-8B5C-7BBE546764C5}" type="slidenum">
              <a:rPr lang="en-US" smtClean="0"/>
              <a:t>17</a:t>
            </a:fld>
            <a:endParaRPr lang="en-US" dirty="0"/>
          </a:p>
        </p:txBody>
      </p:sp>
    </p:spTree>
    <p:extLst>
      <p:ext uri="{BB962C8B-B14F-4D97-AF65-F5344CB8AC3E}">
        <p14:creationId xmlns:p14="http://schemas.microsoft.com/office/powerpoint/2010/main" val="381453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419ED-4DA2-4EAF-8B5C-7BBE546764C5}" type="slidenum">
              <a:rPr lang="en-US" smtClean="0"/>
              <a:t>23</a:t>
            </a:fld>
            <a:endParaRPr lang="en-US" dirty="0"/>
          </a:p>
        </p:txBody>
      </p:sp>
    </p:spTree>
    <p:extLst>
      <p:ext uri="{BB962C8B-B14F-4D97-AF65-F5344CB8AC3E}">
        <p14:creationId xmlns:p14="http://schemas.microsoft.com/office/powerpoint/2010/main" val="120498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419ED-4DA2-4EAF-8B5C-7BBE546764C5}" type="slidenum">
              <a:rPr lang="en-US" smtClean="0"/>
              <a:t>25</a:t>
            </a:fld>
            <a:endParaRPr lang="en-US" dirty="0"/>
          </a:p>
        </p:txBody>
      </p:sp>
    </p:spTree>
    <p:extLst>
      <p:ext uri="{BB962C8B-B14F-4D97-AF65-F5344CB8AC3E}">
        <p14:creationId xmlns:p14="http://schemas.microsoft.com/office/powerpoint/2010/main" val="170247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2"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6" indent="0" algn="ctr">
              <a:buNone/>
              <a:defRPr sz="2400"/>
            </a:lvl2pPr>
            <a:lvl3pPr marL="914411" indent="0" algn="ctr">
              <a:buNone/>
              <a:defRPr sz="2400"/>
            </a:lvl3pPr>
            <a:lvl4pPr marL="1371617" indent="0" algn="ctr">
              <a:buNone/>
              <a:defRPr sz="2000"/>
            </a:lvl4pPr>
            <a:lvl5pPr marL="1828823" indent="0" algn="ctr">
              <a:buNone/>
              <a:defRPr sz="2000"/>
            </a:lvl5pPr>
            <a:lvl6pPr marL="2286029" indent="0" algn="ctr">
              <a:buNone/>
              <a:defRPr sz="2000"/>
            </a:lvl6pPr>
            <a:lvl7pPr marL="2743234" indent="0" algn="ctr">
              <a:buNone/>
              <a:defRPr sz="2000"/>
            </a:lvl7pPr>
            <a:lvl8pPr marL="3200440" indent="0" algn="ctr">
              <a:buNone/>
              <a:defRPr sz="2000"/>
            </a:lvl8pPr>
            <a:lvl9pPr marL="3657646"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02BF186-B69E-4C06-84F4-8937D24980AA}" type="datetimeFigureOut">
              <a:rPr lang="en-US" smtClean="0">
                <a:solidFill>
                  <a:srgbClr val="C8C8B1"/>
                </a:solidFill>
              </a:rPr>
              <a:pPr>
                <a:defRPr/>
              </a:pPr>
              <a:t>12/10/2024</a:t>
            </a:fld>
            <a:endParaRPr lang="en-US" dirty="0">
              <a:solidFill>
                <a:srgbClr val="C8C8B1"/>
              </a:solidFill>
            </a:endParaRPr>
          </a:p>
        </p:txBody>
      </p:sp>
      <p:sp>
        <p:nvSpPr>
          <p:cNvPr id="5" name="Footer Placeholder 4"/>
          <p:cNvSpPr>
            <a:spLocks noGrp="1"/>
          </p:cNvSpPr>
          <p:nvPr>
            <p:ph type="ftr" sz="quarter" idx="11"/>
          </p:nvPr>
        </p:nvSpPr>
        <p:spPr/>
        <p:txBody>
          <a:bodyPr/>
          <a:lstStyle/>
          <a:p>
            <a:pPr>
              <a:defRPr/>
            </a:pPr>
            <a:endParaRPr lang="en-US" dirty="0">
              <a:solidFill>
                <a:srgbClr val="C8C8B1"/>
              </a:solidFill>
            </a:endParaRPr>
          </a:p>
        </p:txBody>
      </p:sp>
      <p:sp>
        <p:nvSpPr>
          <p:cNvPr id="6" name="Slide Number Placeholder 5"/>
          <p:cNvSpPr>
            <a:spLocks noGrp="1"/>
          </p:cNvSpPr>
          <p:nvPr>
            <p:ph type="sldNum" sz="quarter" idx="12"/>
          </p:nvPr>
        </p:nvSpPr>
        <p:spPr/>
        <p:txBody>
          <a:bodyPr/>
          <a:lstStyle/>
          <a:p>
            <a:pPr>
              <a:defRPr/>
            </a:pPr>
            <a:fld id="{9ED30F17-15D4-4F22-B3DC-6119DCD1AF26}" type="slidenum">
              <a:rPr lang="en-US" smtClean="0"/>
              <a:pPr>
                <a:defRPr/>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6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CAD043B-2EC6-4D65-97BE-0A31CB0B0494}" type="datetimeFigureOut">
              <a:rPr lang="en-US" smtClean="0">
                <a:solidFill>
                  <a:srgbClr val="D1282E"/>
                </a:solidFill>
              </a:rPr>
              <a:pPr>
                <a:defRPr/>
              </a:pPr>
              <a:t>12/10/2024</a:t>
            </a:fld>
            <a:endParaRPr lang="en-US" dirty="0">
              <a:solidFill>
                <a:srgbClr val="D1282E"/>
              </a:solidFill>
            </a:endParaRPr>
          </a:p>
        </p:txBody>
      </p:sp>
      <p:sp>
        <p:nvSpPr>
          <p:cNvPr id="5" name="Footer Placeholder 4"/>
          <p:cNvSpPr>
            <a:spLocks noGrp="1"/>
          </p:cNvSpPr>
          <p:nvPr>
            <p:ph type="ftr" sz="quarter" idx="11"/>
          </p:nvPr>
        </p:nvSpPr>
        <p:spPr/>
        <p:txBody>
          <a:bodyPr/>
          <a:lstStyle/>
          <a:p>
            <a:pPr>
              <a:defRPr/>
            </a:pPr>
            <a:endParaRPr lang="en-US" dirty="0">
              <a:solidFill>
                <a:srgbClr val="D1282E"/>
              </a:solidFill>
            </a:endParaRPr>
          </a:p>
        </p:txBody>
      </p:sp>
      <p:sp>
        <p:nvSpPr>
          <p:cNvPr id="6" name="Slide Number Placeholder 5"/>
          <p:cNvSpPr>
            <a:spLocks noGrp="1"/>
          </p:cNvSpPr>
          <p:nvPr>
            <p:ph type="sldNum" sz="quarter" idx="12"/>
          </p:nvPr>
        </p:nvSpPr>
        <p:spPr/>
        <p:txBody>
          <a:bodyPr/>
          <a:lstStyle/>
          <a:p>
            <a:pPr>
              <a:defRPr/>
            </a:pPr>
            <a:fld id="{30221351-EF05-4E32-9B63-4B3DE90BC037}" type="slidenum">
              <a:rPr lang="en-US" smtClean="0">
                <a:solidFill>
                  <a:srgbClr val="D1282E"/>
                </a:solidFill>
              </a:rPr>
              <a:pPr>
                <a:defRPr/>
              </a:pPr>
              <a:t>‹#›</a:t>
            </a:fld>
            <a:endParaRPr lang="en-US" dirty="0">
              <a:solidFill>
                <a:srgbClr val="D1282E"/>
              </a:solidFill>
            </a:endParaRPr>
          </a:p>
        </p:txBody>
      </p:sp>
    </p:spTree>
    <p:extLst>
      <p:ext uri="{BB962C8B-B14F-4D97-AF65-F5344CB8AC3E}">
        <p14:creationId xmlns:p14="http://schemas.microsoft.com/office/powerpoint/2010/main" val="93401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899"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D71C59B-E377-4A93-9CDE-705DD590B678}" type="datetimeFigureOut">
              <a:rPr lang="en-US" smtClean="0">
                <a:solidFill>
                  <a:srgbClr val="D1282E"/>
                </a:solidFill>
              </a:rPr>
              <a:pPr>
                <a:defRPr/>
              </a:pPr>
              <a:t>12/10/2024</a:t>
            </a:fld>
            <a:endParaRPr lang="en-US" dirty="0">
              <a:solidFill>
                <a:srgbClr val="D1282E"/>
              </a:solidFill>
            </a:endParaRPr>
          </a:p>
        </p:txBody>
      </p:sp>
      <p:sp>
        <p:nvSpPr>
          <p:cNvPr id="5" name="Footer Placeholder 4"/>
          <p:cNvSpPr>
            <a:spLocks noGrp="1"/>
          </p:cNvSpPr>
          <p:nvPr>
            <p:ph type="ftr" sz="quarter" idx="11"/>
          </p:nvPr>
        </p:nvSpPr>
        <p:spPr/>
        <p:txBody>
          <a:bodyPr/>
          <a:lstStyle/>
          <a:p>
            <a:pPr>
              <a:defRPr/>
            </a:pPr>
            <a:endParaRPr lang="en-US" dirty="0">
              <a:solidFill>
                <a:srgbClr val="D1282E"/>
              </a:solidFill>
            </a:endParaRPr>
          </a:p>
        </p:txBody>
      </p:sp>
      <p:sp>
        <p:nvSpPr>
          <p:cNvPr id="6" name="Slide Number Placeholder 5"/>
          <p:cNvSpPr>
            <a:spLocks noGrp="1"/>
          </p:cNvSpPr>
          <p:nvPr>
            <p:ph type="sldNum" sz="quarter" idx="12"/>
          </p:nvPr>
        </p:nvSpPr>
        <p:spPr/>
        <p:txBody>
          <a:bodyPr/>
          <a:lstStyle/>
          <a:p>
            <a:pPr>
              <a:defRPr/>
            </a:pPr>
            <a:fld id="{16E8FBF8-CC5D-4691-89C4-48A3681470E7}" type="slidenum">
              <a:rPr lang="en-US" smtClean="0">
                <a:solidFill>
                  <a:srgbClr val="C8C8B1"/>
                </a:solidFill>
              </a:rPr>
              <a:pPr>
                <a:defRPr/>
              </a:pPr>
              <a:t>‹#›</a:t>
            </a:fld>
            <a:endParaRPr lang="en-US" dirty="0">
              <a:solidFill>
                <a:srgbClr val="C8C8B1"/>
              </a:solidFill>
            </a:endParaRPr>
          </a:p>
        </p:txBody>
      </p:sp>
    </p:spTree>
    <p:extLst>
      <p:ext uri="{BB962C8B-B14F-4D97-AF65-F5344CB8AC3E}">
        <p14:creationId xmlns:p14="http://schemas.microsoft.com/office/powerpoint/2010/main" val="125622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2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C0CA6E9-FDD6-4A98-ABF2-4A4D43B1956B}" type="datetimeFigureOut">
              <a:rPr lang="en-US" smtClean="0">
                <a:solidFill>
                  <a:srgbClr val="D1282E"/>
                </a:solidFill>
              </a:rPr>
              <a:pPr>
                <a:defRPr/>
              </a:pPr>
              <a:t>12/10/2024</a:t>
            </a:fld>
            <a:endParaRPr lang="en-US" dirty="0">
              <a:solidFill>
                <a:srgbClr val="D1282E"/>
              </a:solidFill>
            </a:endParaRPr>
          </a:p>
        </p:txBody>
      </p:sp>
      <p:sp>
        <p:nvSpPr>
          <p:cNvPr id="5" name="Footer Placeholder 4"/>
          <p:cNvSpPr>
            <a:spLocks noGrp="1"/>
          </p:cNvSpPr>
          <p:nvPr>
            <p:ph type="ftr" sz="quarter" idx="11"/>
          </p:nvPr>
        </p:nvSpPr>
        <p:spPr/>
        <p:txBody>
          <a:bodyPr/>
          <a:lstStyle/>
          <a:p>
            <a:pPr>
              <a:defRPr/>
            </a:pPr>
            <a:endParaRPr lang="en-US" dirty="0">
              <a:solidFill>
                <a:srgbClr val="D1282E"/>
              </a:solidFill>
            </a:endParaRPr>
          </a:p>
        </p:txBody>
      </p:sp>
      <p:sp>
        <p:nvSpPr>
          <p:cNvPr id="6" name="Slide Number Placeholder 5"/>
          <p:cNvSpPr>
            <a:spLocks noGrp="1"/>
          </p:cNvSpPr>
          <p:nvPr>
            <p:ph type="sldNum" sz="quarter" idx="12"/>
          </p:nvPr>
        </p:nvSpPr>
        <p:spPr/>
        <p:txBody>
          <a:bodyPr/>
          <a:lstStyle/>
          <a:p>
            <a:pPr>
              <a:defRPr/>
            </a:pPr>
            <a:fld id="{0A082660-A2FF-413B-BBA1-3E2569F80E05}" type="slidenum">
              <a:rPr lang="en-US" smtClean="0">
                <a:solidFill>
                  <a:srgbClr val="D1282E"/>
                </a:solidFill>
              </a:rPr>
              <a:pPr>
                <a:defRPr/>
              </a:pPr>
              <a:t>‹#›</a:t>
            </a:fld>
            <a:endParaRPr lang="en-US" dirty="0">
              <a:solidFill>
                <a:srgbClr val="D1282E"/>
              </a:solidFill>
            </a:endParaRPr>
          </a:p>
        </p:txBody>
      </p:sp>
    </p:spTree>
    <p:extLst>
      <p:ext uri="{BB962C8B-B14F-4D97-AF65-F5344CB8AC3E}">
        <p14:creationId xmlns:p14="http://schemas.microsoft.com/office/powerpoint/2010/main" val="88827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448EDA1A-5031-449C-ADD9-4AA94B5162FC}" type="datetimeFigureOut">
              <a:rPr lang="en-US" smtClean="0"/>
              <a:pPr>
                <a:defRPr/>
              </a:pPr>
              <a:t>12/10/2024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50928EA-A7EB-4545-87BA-07E8AEE58EE9}" type="slidenum">
              <a:rPr lang="en-US" smtClean="0">
                <a:solidFill>
                  <a:srgbClr val="C8C8B1"/>
                </a:solidFill>
              </a:rPr>
              <a:pPr>
                <a:defRPr/>
              </a:pPr>
              <a:t>‹#›</a:t>
            </a:fld>
            <a:endParaRPr lang="en-US" dirty="0">
              <a:solidFill>
                <a:srgbClr val="C8C8B1"/>
              </a:solidFill>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12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B1501DB-13EE-4EEB-AC7E-6B7EADFBDC5E}" type="datetimeFigureOut">
              <a:rPr lang="en-US" smtClean="0">
                <a:solidFill>
                  <a:srgbClr val="D1282E"/>
                </a:solidFill>
              </a:rPr>
              <a:pPr>
                <a:defRPr/>
              </a:pPr>
              <a:t>12/10/2024</a:t>
            </a:fld>
            <a:endParaRPr lang="en-US" dirty="0">
              <a:solidFill>
                <a:srgbClr val="D1282E"/>
              </a:solidFill>
            </a:endParaRPr>
          </a:p>
        </p:txBody>
      </p:sp>
      <p:sp>
        <p:nvSpPr>
          <p:cNvPr id="6" name="Footer Placeholder 5"/>
          <p:cNvSpPr>
            <a:spLocks noGrp="1"/>
          </p:cNvSpPr>
          <p:nvPr>
            <p:ph type="ftr" sz="quarter" idx="11"/>
          </p:nvPr>
        </p:nvSpPr>
        <p:spPr/>
        <p:txBody>
          <a:bodyPr/>
          <a:lstStyle/>
          <a:p>
            <a:pPr>
              <a:defRPr/>
            </a:pPr>
            <a:endParaRPr lang="en-US" dirty="0">
              <a:solidFill>
                <a:srgbClr val="D1282E"/>
              </a:solidFill>
            </a:endParaRPr>
          </a:p>
        </p:txBody>
      </p:sp>
      <p:sp>
        <p:nvSpPr>
          <p:cNvPr id="7" name="Slide Number Placeholder 6"/>
          <p:cNvSpPr>
            <a:spLocks noGrp="1"/>
          </p:cNvSpPr>
          <p:nvPr>
            <p:ph type="sldNum" sz="quarter" idx="12"/>
          </p:nvPr>
        </p:nvSpPr>
        <p:spPr/>
        <p:txBody>
          <a:bodyPr/>
          <a:lstStyle/>
          <a:p>
            <a:pPr>
              <a:defRPr/>
            </a:pPr>
            <a:fld id="{D8805596-CAEE-4E26-92D6-F6306770B83C}" type="slidenum">
              <a:rPr lang="en-US" smtClean="0">
                <a:solidFill>
                  <a:srgbClr val="D1282E"/>
                </a:solidFill>
              </a:rPr>
              <a:pPr>
                <a:defRPr/>
              </a:pPr>
              <a:t>‹#›</a:t>
            </a:fld>
            <a:endParaRPr lang="en-US" dirty="0">
              <a:solidFill>
                <a:srgbClr val="D1282E"/>
              </a:solidFill>
            </a:endParaRPr>
          </a:p>
        </p:txBody>
      </p:sp>
    </p:spTree>
    <p:extLst>
      <p:ext uri="{BB962C8B-B14F-4D97-AF65-F5344CB8AC3E}">
        <p14:creationId xmlns:p14="http://schemas.microsoft.com/office/powerpoint/2010/main" val="306531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9EA2206-100E-4063-8AB5-A13FDA495F7F}" type="datetimeFigureOut">
              <a:rPr lang="en-US" smtClean="0">
                <a:solidFill>
                  <a:srgbClr val="D1282E"/>
                </a:solidFill>
              </a:rPr>
              <a:pPr>
                <a:defRPr/>
              </a:pPr>
              <a:t>12/10/2024</a:t>
            </a:fld>
            <a:endParaRPr lang="en-US" dirty="0">
              <a:solidFill>
                <a:srgbClr val="D1282E"/>
              </a:solidFill>
            </a:endParaRPr>
          </a:p>
        </p:txBody>
      </p:sp>
      <p:sp>
        <p:nvSpPr>
          <p:cNvPr id="8" name="Footer Placeholder 7"/>
          <p:cNvSpPr>
            <a:spLocks noGrp="1"/>
          </p:cNvSpPr>
          <p:nvPr>
            <p:ph type="ftr" sz="quarter" idx="11"/>
          </p:nvPr>
        </p:nvSpPr>
        <p:spPr/>
        <p:txBody>
          <a:bodyPr/>
          <a:lstStyle/>
          <a:p>
            <a:pPr>
              <a:defRPr/>
            </a:pPr>
            <a:endParaRPr lang="en-US" dirty="0">
              <a:solidFill>
                <a:srgbClr val="D1282E"/>
              </a:solidFill>
            </a:endParaRPr>
          </a:p>
        </p:txBody>
      </p:sp>
      <p:sp>
        <p:nvSpPr>
          <p:cNvPr id="9" name="Slide Number Placeholder 8"/>
          <p:cNvSpPr>
            <a:spLocks noGrp="1"/>
          </p:cNvSpPr>
          <p:nvPr>
            <p:ph type="sldNum" sz="quarter" idx="12"/>
          </p:nvPr>
        </p:nvSpPr>
        <p:spPr/>
        <p:txBody>
          <a:bodyPr/>
          <a:lstStyle/>
          <a:p>
            <a:pPr>
              <a:defRPr/>
            </a:pPr>
            <a:fld id="{0A09724E-AD4E-4C4A-89EE-D4EF10BA5813}" type="slidenum">
              <a:rPr lang="en-US" smtClean="0">
                <a:solidFill>
                  <a:srgbClr val="D1282E"/>
                </a:solidFill>
              </a:rPr>
              <a:pPr>
                <a:defRPr/>
              </a:pPr>
              <a:t>‹#›</a:t>
            </a:fld>
            <a:endParaRPr lang="en-US" dirty="0">
              <a:solidFill>
                <a:srgbClr val="D1282E"/>
              </a:solidFill>
            </a:endParaRPr>
          </a:p>
        </p:txBody>
      </p:sp>
    </p:spTree>
    <p:extLst>
      <p:ext uri="{BB962C8B-B14F-4D97-AF65-F5344CB8AC3E}">
        <p14:creationId xmlns:p14="http://schemas.microsoft.com/office/powerpoint/2010/main" val="3761018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71B989A-E4C3-4C60-8049-B7DDCCBDBF71}" type="datetimeFigureOut">
              <a:rPr lang="en-US" smtClean="0">
                <a:solidFill>
                  <a:srgbClr val="D1282E"/>
                </a:solidFill>
              </a:rPr>
              <a:pPr>
                <a:defRPr/>
              </a:pPr>
              <a:t>12/10/2024</a:t>
            </a:fld>
            <a:endParaRPr lang="en-US" dirty="0">
              <a:solidFill>
                <a:srgbClr val="D1282E"/>
              </a:solidFill>
            </a:endParaRPr>
          </a:p>
        </p:txBody>
      </p:sp>
      <p:sp>
        <p:nvSpPr>
          <p:cNvPr id="4" name="Footer Placeholder 3"/>
          <p:cNvSpPr>
            <a:spLocks noGrp="1"/>
          </p:cNvSpPr>
          <p:nvPr>
            <p:ph type="ftr" sz="quarter" idx="11"/>
          </p:nvPr>
        </p:nvSpPr>
        <p:spPr/>
        <p:txBody>
          <a:bodyPr/>
          <a:lstStyle/>
          <a:p>
            <a:pPr>
              <a:defRPr/>
            </a:pPr>
            <a:endParaRPr lang="en-US" dirty="0">
              <a:solidFill>
                <a:srgbClr val="D1282E"/>
              </a:solidFill>
            </a:endParaRPr>
          </a:p>
        </p:txBody>
      </p:sp>
      <p:sp>
        <p:nvSpPr>
          <p:cNvPr id="5" name="Slide Number Placeholder 4"/>
          <p:cNvSpPr>
            <a:spLocks noGrp="1"/>
          </p:cNvSpPr>
          <p:nvPr>
            <p:ph type="sldNum" sz="quarter" idx="12"/>
          </p:nvPr>
        </p:nvSpPr>
        <p:spPr/>
        <p:txBody>
          <a:bodyPr/>
          <a:lstStyle/>
          <a:p>
            <a:pPr>
              <a:defRPr/>
            </a:pPr>
            <a:fld id="{ACA47AAF-3DD7-4A2A-A190-173B7D09CF35}" type="slidenum">
              <a:rPr lang="en-US" smtClean="0">
                <a:solidFill>
                  <a:srgbClr val="D1282E"/>
                </a:solidFill>
              </a:rPr>
              <a:pPr>
                <a:defRPr/>
              </a:pPr>
              <a:t>‹#›</a:t>
            </a:fld>
            <a:endParaRPr lang="en-US" dirty="0">
              <a:solidFill>
                <a:srgbClr val="D1282E"/>
              </a:solidFill>
            </a:endParaRPr>
          </a:p>
        </p:txBody>
      </p:sp>
    </p:spTree>
    <p:extLst>
      <p:ext uri="{BB962C8B-B14F-4D97-AF65-F5344CB8AC3E}">
        <p14:creationId xmlns:p14="http://schemas.microsoft.com/office/powerpoint/2010/main" val="362030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BCCA4E0A-5A20-4AE0-B6CA-4002D60A9D01}" type="datetimeFigureOut">
              <a:rPr lang="en-US" smtClean="0">
                <a:solidFill>
                  <a:srgbClr val="D1282E"/>
                </a:solidFill>
              </a:rPr>
              <a:pPr>
                <a:defRPr/>
              </a:pPr>
              <a:t>12/10/2024</a:t>
            </a:fld>
            <a:endParaRPr lang="en-US" dirty="0">
              <a:solidFill>
                <a:srgbClr val="D1282E"/>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solidFill>
                <a:srgbClr val="D1282E"/>
              </a:solidFill>
            </a:endParaRPr>
          </a:p>
        </p:txBody>
      </p:sp>
      <p:sp>
        <p:nvSpPr>
          <p:cNvPr id="9" name="Slide Number Placeholder 8"/>
          <p:cNvSpPr>
            <a:spLocks noGrp="1"/>
          </p:cNvSpPr>
          <p:nvPr>
            <p:ph type="sldNum" sz="quarter" idx="12"/>
          </p:nvPr>
        </p:nvSpPr>
        <p:spPr/>
        <p:txBody>
          <a:bodyPr/>
          <a:lstStyle/>
          <a:p>
            <a:pPr>
              <a:defRPr/>
            </a:pPr>
            <a:fld id="{A26E81A8-4A69-4875-9776-A2BFED0EB6F2}" type="slidenum">
              <a:rPr lang="en-US" smtClean="0">
                <a:solidFill>
                  <a:srgbClr val="D1282E"/>
                </a:solidFill>
              </a:rPr>
              <a:pPr>
                <a:defRPr/>
              </a:pPr>
              <a:t>‹#›</a:t>
            </a:fld>
            <a:endParaRPr lang="en-US" dirty="0">
              <a:solidFill>
                <a:srgbClr val="D1282E"/>
              </a:solidFill>
            </a:endParaRPr>
          </a:p>
        </p:txBody>
      </p:sp>
    </p:spTree>
    <p:extLst>
      <p:ext uri="{BB962C8B-B14F-4D97-AF65-F5344CB8AC3E}">
        <p14:creationId xmlns:p14="http://schemas.microsoft.com/office/powerpoint/2010/main" val="69595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2" y="0"/>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2"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500">
                <a:solidFill>
                  <a:srgbClr val="FFFFFF"/>
                </a:solidFill>
              </a:defRPr>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Edit Master text styles</a:t>
            </a:r>
          </a:p>
        </p:txBody>
      </p:sp>
      <p:sp>
        <p:nvSpPr>
          <p:cNvPr id="5" name="Date Placeholder 4"/>
          <p:cNvSpPr>
            <a:spLocks noGrp="1"/>
          </p:cNvSpPr>
          <p:nvPr>
            <p:ph type="dt" sz="half" idx="10"/>
          </p:nvPr>
        </p:nvSpPr>
        <p:spPr>
          <a:xfrm>
            <a:off x="465511" y="6459786"/>
            <a:ext cx="2618510" cy="365125"/>
          </a:xfrm>
        </p:spPr>
        <p:txBody>
          <a:bodyPr/>
          <a:lstStyle>
            <a:lvl1pPr algn="l">
              <a:defRPr/>
            </a:lvl1pPr>
          </a:lstStyle>
          <a:p>
            <a:pPr>
              <a:defRPr/>
            </a:pPr>
            <a:fld id="{E6A0A24B-C90D-4B58-871C-3C7A79663961}" type="datetimeFigureOut">
              <a:rPr lang="en-US" smtClean="0">
                <a:solidFill>
                  <a:srgbClr val="D1282E"/>
                </a:solidFill>
              </a:rPr>
              <a:pPr>
                <a:defRPr/>
              </a:pPr>
              <a:t>12/10/2024</a:t>
            </a:fld>
            <a:endParaRPr lang="en-US" dirty="0">
              <a:solidFill>
                <a:srgbClr val="D1282E"/>
              </a:solidFill>
            </a:endParaRPr>
          </a:p>
        </p:txBody>
      </p:sp>
      <p:sp>
        <p:nvSpPr>
          <p:cNvPr id="6" name="Footer Placeholder 5"/>
          <p:cNvSpPr>
            <a:spLocks noGrp="1"/>
          </p:cNvSpPr>
          <p:nvPr>
            <p:ph type="ftr" sz="quarter" idx="11"/>
          </p:nvPr>
        </p:nvSpPr>
        <p:spPr>
          <a:xfrm>
            <a:off x="4800600" y="6459786"/>
            <a:ext cx="4648201" cy="365125"/>
          </a:xfrm>
        </p:spPr>
        <p:txBody>
          <a:bodyPr/>
          <a:lstStyle>
            <a:lvl1pPr algn="l">
              <a:defRPr>
                <a:solidFill>
                  <a:schemeClr val="tx2"/>
                </a:solidFill>
              </a:defRPr>
            </a:lvl1pPr>
          </a:lstStyle>
          <a:p>
            <a:pPr>
              <a:defRPr/>
            </a:pPr>
            <a:endParaRPr lang="en-US" dirty="0">
              <a:solidFill>
                <a:srgbClr val="D1282E"/>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4742DEAB-7904-424D-B9F7-982A0C7C5E38}" type="slidenum">
              <a:rPr lang="en-US" smtClean="0"/>
              <a:pPr>
                <a:defRPr/>
              </a:pPr>
              <a:t>‹#›</a:t>
            </a:fld>
            <a:endParaRPr lang="en-US" dirty="0"/>
          </a:p>
        </p:txBody>
      </p:sp>
    </p:spTree>
    <p:extLst>
      <p:ext uri="{BB962C8B-B14F-4D97-AF65-F5344CB8AC3E}">
        <p14:creationId xmlns:p14="http://schemas.microsoft.com/office/powerpoint/2010/main" val="70834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1" y="5074920"/>
            <a:ext cx="1011364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2191986" cy="4915076"/>
          </a:xfrm>
          <a:solidFill>
            <a:schemeClr val="bg2">
              <a:lumMod val="90000"/>
            </a:schemeClr>
          </a:solidFill>
        </p:spPr>
        <p:txBody>
          <a:bodyPr lIns="457200" tIns="457200"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dirty="0"/>
              <a:t>Click icon to add picture</a:t>
            </a:r>
          </a:p>
        </p:txBody>
      </p:sp>
      <p:sp>
        <p:nvSpPr>
          <p:cNvPr id="4" name="Text Placeholder 3"/>
          <p:cNvSpPr>
            <a:spLocks noGrp="1"/>
          </p:cNvSpPr>
          <p:nvPr>
            <p:ph type="body" sz="half" idx="2"/>
          </p:nvPr>
        </p:nvSpPr>
        <p:spPr>
          <a:xfrm>
            <a:off x="1097281"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7D86086-3151-4CD8-B20C-1EE5231577E8}" type="datetimeFigureOut">
              <a:rPr lang="en-US" smtClean="0">
                <a:solidFill>
                  <a:srgbClr val="C8C8B1"/>
                </a:solidFill>
              </a:rPr>
              <a:pPr>
                <a:defRPr/>
              </a:pPr>
              <a:t>12/10/2024</a:t>
            </a:fld>
            <a:endParaRPr lang="en-US" dirty="0">
              <a:solidFill>
                <a:srgbClr val="C8C8B1"/>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7C7B0AF4-5495-4343-AD64-CEAFB360AF01}" type="slidenum">
              <a:rPr lang="en-US" smtClean="0">
                <a:solidFill>
                  <a:srgbClr val="C8C8B1"/>
                </a:solidFill>
              </a:rPr>
              <a:pPr>
                <a:defRPr/>
              </a:pPr>
              <a:t>‹#›</a:t>
            </a:fld>
            <a:endParaRPr lang="en-US" dirty="0">
              <a:solidFill>
                <a:srgbClr val="C8C8B1"/>
              </a:solidFill>
            </a:endParaRPr>
          </a:p>
        </p:txBody>
      </p:sp>
    </p:spTree>
    <p:extLst>
      <p:ext uri="{BB962C8B-B14F-4D97-AF65-F5344CB8AC3E}">
        <p14:creationId xmlns:p14="http://schemas.microsoft.com/office/powerpoint/2010/main" val="220709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6334316"/>
            <a:ext cx="12191986"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6"/>
            <a:ext cx="2472270" cy="365125"/>
          </a:xfrm>
          <a:prstGeom prst="rect">
            <a:avLst/>
          </a:prstGeom>
        </p:spPr>
        <p:txBody>
          <a:bodyPr vert="horz" lIns="91440" tIns="45720" rIns="91440" bIns="45720" rtlCol="0" anchor="ctr"/>
          <a:lstStyle>
            <a:lvl1pPr algn="l">
              <a:defRPr sz="900">
                <a:solidFill>
                  <a:srgbClr val="FFFFFF"/>
                </a:solidFill>
              </a:defRPr>
            </a:lvl1pPr>
          </a:lstStyle>
          <a:p>
            <a:pPr fontAlgn="base">
              <a:spcBef>
                <a:spcPct val="0"/>
              </a:spcBef>
              <a:spcAft>
                <a:spcPct val="0"/>
              </a:spcAft>
              <a:defRPr/>
            </a:pPr>
            <a:fld id="{0328057C-F7F5-466A-909C-CB7A201C50A7}" type="datetimeFigureOut">
              <a:rPr lang="en-US" smtClean="0">
                <a:solidFill>
                  <a:srgbClr val="D1282E"/>
                </a:solidFill>
                <a:latin typeface="Calibri" pitchFamily="34" charset="0"/>
                <a:cs typeface="Arial" charset="0"/>
              </a:rPr>
              <a:pPr fontAlgn="base">
                <a:spcBef>
                  <a:spcPct val="0"/>
                </a:spcBef>
                <a:spcAft>
                  <a:spcPct val="0"/>
                </a:spcAft>
                <a:defRPr/>
              </a:pPr>
              <a:t>12/10/2024</a:t>
            </a:fld>
            <a:endParaRPr lang="en-US" dirty="0">
              <a:solidFill>
                <a:srgbClr val="D1282E"/>
              </a:solidFill>
              <a:latin typeface="Calibri" pitchFamily="34" charset="0"/>
              <a:cs typeface="Arial" charset="0"/>
            </a:endParaRPr>
          </a:p>
        </p:txBody>
      </p:sp>
      <p:sp>
        <p:nvSpPr>
          <p:cNvPr id="5"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base">
              <a:spcBef>
                <a:spcPct val="0"/>
              </a:spcBef>
              <a:spcAft>
                <a:spcPct val="0"/>
              </a:spcAft>
              <a:defRPr/>
            </a:pPr>
            <a:endParaRPr lang="en-US" dirty="0">
              <a:solidFill>
                <a:srgbClr val="D1282E"/>
              </a:solidFill>
              <a:latin typeface="Calibri" pitchFamily="34" charset="0"/>
              <a:cs typeface="Arial" charset="0"/>
            </a:endParaRPr>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50">
                <a:solidFill>
                  <a:srgbClr val="FFFFFF"/>
                </a:solidFill>
              </a:defRPr>
            </a:lvl1pPr>
          </a:lstStyle>
          <a:p>
            <a:pPr fontAlgn="base">
              <a:spcBef>
                <a:spcPct val="0"/>
              </a:spcBef>
              <a:spcAft>
                <a:spcPct val="0"/>
              </a:spcAft>
              <a:defRPr/>
            </a:pPr>
            <a:fld id="{536244F1-6F10-461A-BD5A-9A8404BE45E6}" type="slidenum">
              <a:rPr lang="en-US" smtClean="0">
                <a:solidFill>
                  <a:srgbClr val="D1282E"/>
                </a:solidFill>
                <a:latin typeface="Calibri" pitchFamily="34" charset="0"/>
                <a:cs typeface="Arial" charset="0"/>
              </a:rPr>
              <a:pPr fontAlgn="base">
                <a:spcBef>
                  <a:spcPct val="0"/>
                </a:spcBef>
                <a:spcAft>
                  <a:spcPct val="0"/>
                </a:spcAft>
                <a:defRPr/>
              </a:pPr>
              <a:t>‹#›</a:t>
            </a:fld>
            <a:endParaRPr lang="en-US" dirty="0">
              <a:solidFill>
                <a:srgbClr val="D1282E"/>
              </a:solidFill>
              <a:latin typeface="Calibri" pitchFamily="34" charset="0"/>
              <a:cs typeface="Arial" charset="0"/>
            </a:endParaRPr>
          </a:p>
        </p:txBody>
      </p:sp>
      <p:cxnSp>
        <p:nvCxnSpPr>
          <p:cNvPr id="10" name="Straight Connector 9"/>
          <p:cNvCxnSpPr/>
          <p:nvPr/>
        </p:nvCxnSpPr>
        <p:spPr>
          <a:xfrm>
            <a:off x="1193533"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7875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11"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11"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18"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14"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16"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19"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21"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marist.edu/title-ix"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Tcacchione@familyservicesny.org"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Tcacchione@familyservicesny.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svg"/><Relationship Id="rId10" Type="http://schemas.openxmlformats.org/officeDocument/2006/relationships/image" Target="../media/image40.svg"/><Relationship Id="rId4" Type="http://schemas.openxmlformats.org/officeDocument/2006/relationships/image" Target="../media/image3.pn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C918DA45-025D-1B4B-9CD9-F85DE21F9809}"/>
              </a:ext>
            </a:extLst>
          </p:cNvPr>
          <p:cNvSpPr txBox="1">
            <a:spLocks/>
          </p:cNvSpPr>
          <p:nvPr/>
        </p:nvSpPr>
        <p:spPr>
          <a:xfrm rot="16200000">
            <a:off x="11582401" y="6248400"/>
            <a:ext cx="609600" cy="609600"/>
          </a:xfrm>
          <a:prstGeom prst="rect">
            <a:avLst/>
          </a:prstGeom>
        </p:spPr>
        <p:txBody>
          <a:bodyPr wrap="none" lIns="109728" tIns="91440" rIns="91440" bIns="91440" anchor="b"/>
          <a:lstStyle>
            <a:defPPr>
              <a:defRPr lang="en-US"/>
            </a:defPPr>
            <a:lvl1pPr marL="0" algn="r" defTabSz="914400" rtl="0" eaLnBrk="1" latinLnBrk="0" hangingPunct="1">
              <a:defRPr sz="2200" kern="1200">
                <a:solidFill>
                  <a:srgbClr val="B31B1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10"/>
              </a:lnSpc>
            </a:pPr>
            <a:fld id="{81D60167-4931-47E6-BA6A-407CBD079E47}" type="slidenum">
              <a:rPr lang="en-US" smtClean="0"/>
              <a:pPr marL="38100">
                <a:lnSpc>
                  <a:spcPts val="1410"/>
                </a:lnSpc>
              </a:pPr>
              <a:t>1</a:t>
            </a:fld>
            <a:endParaRPr lang="en-US" dirty="0"/>
          </a:p>
        </p:txBody>
      </p:sp>
      <p:pic>
        <p:nvPicPr>
          <p:cNvPr id="9" name="Graphic 8">
            <a:extLst>
              <a:ext uri="{FF2B5EF4-FFF2-40B4-BE49-F238E27FC236}">
                <a16:creationId xmlns:a16="http://schemas.microsoft.com/office/drawing/2014/main" id="{B71C23A8-B26A-7F46-B10B-A1DA81626D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11000" y="4933402"/>
            <a:ext cx="226219" cy="1107281"/>
          </a:xfrm>
          <a:prstGeom prst="rect">
            <a:avLst/>
          </a:prstGeom>
        </p:spPr>
      </p:pic>
      <p:cxnSp>
        <p:nvCxnSpPr>
          <p:cNvPr id="10" name="Straight Connector 9">
            <a:extLst>
              <a:ext uri="{FF2B5EF4-FFF2-40B4-BE49-F238E27FC236}">
                <a16:creationId xmlns:a16="http://schemas.microsoft.com/office/drawing/2014/main" id="{F6E905E3-808C-6349-96DB-2B377A1E0FF0}"/>
              </a:ext>
            </a:extLst>
          </p:cNvPr>
          <p:cNvCxnSpPr/>
          <p:nvPr/>
        </p:nvCxnSpPr>
        <p:spPr>
          <a:xfrm>
            <a:off x="11734800" y="6172200"/>
            <a:ext cx="381000" cy="0"/>
          </a:xfrm>
          <a:prstGeom prst="line">
            <a:avLst/>
          </a:prstGeom>
          <a:ln w="6350">
            <a:solidFill>
              <a:srgbClr val="B31B1B"/>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D4045A62-CA6C-6349-95F6-710A3A63197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28997" y="152400"/>
            <a:ext cx="934403" cy="685800"/>
          </a:xfrm>
          <a:prstGeom prst="rect">
            <a:avLst/>
          </a:prstGeom>
        </p:spPr>
      </p:pic>
      <p:pic>
        <p:nvPicPr>
          <p:cNvPr id="14" name="Picture 13">
            <a:extLst>
              <a:ext uri="{FF2B5EF4-FFF2-40B4-BE49-F238E27FC236}">
                <a16:creationId xmlns:a16="http://schemas.microsoft.com/office/drawing/2014/main" id="{A1534506-B5C4-E14D-AA6E-7E4080ECB4E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object 3">
            <a:extLst>
              <a:ext uri="{FF2B5EF4-FFF2-40B4-BE49-F238E27FC236}">
                <a16:creationId xmlns:a16="http://schemas.microsoft.com/office/drawing/2014/main" id="{50105A8F-596B-A44E-AFC2-A6E1EE883032}"/>
              </a:ext>
            </a:extLst>
          </p:cNvPr>
          <p:cNvSpPr/>
          <p:nvPr/>
        </p:nvSpPr>
        <p:spPr>
          <a:xfrm>
            <a:off x="0" y="0"/>
            <a:ext cx="12192000" cy="6858000"/>
          </a:xfrm>
          <a:custGeom>
            <a:avLst/>
            <a:gdLst/>
            <a:ahLst/>
            <a:cxnLst/>
            <a:rect l="l" t="t" r="r" b="b"/>
            <a:pathLst>
              <a:path w="12192000" h="6858000">
                <a:moveTo>
                  <a:pt x="12191999" y="0"/>
                </a:moveTo>
                <a:lnTo>
                  <a:pt x="0" y="0"/>
                </a:lnTo>
                <a:lnTo>
                  <a:pt x="0" y="6857998"/>
                </a:lnTo>
                <a:lnTo>
                  <a:pt x="12191999" y="6857998"/>
                </a:lnTo>
                <a:lnTo>
                  <a:pt x="12191999" y="0"/>
                </a:lnTo>
                <a:close/>
              </a:path>
            </a:pathLst>
          </a:custGeom>
          <a:solidFill>
            <a:srgbClr val="B31B1B">
              <a:alpha val="80000"/>
            </a:srgbClr>
          </a:solidFill>
        </p:spPr>
        <p:txBody>
          <a:bodyPr wrap="square" lIns="0" tIns="0" rIns="0" bIns="0" rtlCol="0"/>
          <a:lstStyle/>
          <a:p>
            <a:r>
              <a:rPr lang="en-US" dirty="0"/>
              <a:t>,</a:t>
            </a:r>
            <a:endParaRPr dirty="0"/>
          </a:p>
        </p:txBody>
      </p:sp>
      <p:pic>
        <p:nvPicPr>
          <p:cNvPr id="16" name="Graphic 15">
            <a:extLst>
              <a:ext uri="{FF2B5EF4-FFF2-40B4-BE49-F238E27FC236}">
                <a16:creationId xmlns:a16="http://schemas.microsoft.com/office/drawing/2014/main" id="{05813910-CC48-3147-9185-9A0453C806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41370" y="5284800"/>
            <a:ext cx="7656141" cy="1495908"/>
          </a:xfrm>
          <a:prstGeom prst="rect">
            <a:avLst/>
          </a:prstGeom>
        </p:spPr>
      </p:pic>
      <p:sp>
        <p:nvSpPr>
          <p:cNvPr id="17" name="Title 1">
            <a:extLst>
              <a:ext uri="{FF2B5EF4-FFF2-40B4-BE49-F238E27FC236}">
                <a16:creationId xmlns:a16="http://schemas.microsoft.com/office/drawing/2014/main" id="{17ACA777-43D4-2A42-9DAA-7A9749E1E0C6}"/>
              </a:ext>
            </a:extLst>
          </p:cNvPr>
          <p:cNvSpPr txBox="1">
            <a:spLocks/>
          </p:cNvSpPr>
          <p:nvPr/>
        </p:nvSpPr>
        <p:spPr>
          <a:xfrm>
            <a:off x="552091" y="914398"/>
            <a:ext cx="11030310" cy="49530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6000" b="1" dirty="0">
                <a:solidFill>
                  <a:schemeClr val="bg1"/>
                </a:solidFill>
                <a:latin typeface="Georgia" panose="02040502050405020303" pitchFamily="18" charset="0"/>
              </a:rPr>
              <a:t>Hearing Panel Training</a:t>
            </a:r>
            <a:endParaRPr lang="en-US" altLang="en-US" b="1" dirty="0">
              <a:solidFill>
                <a:schemeClr val="bg1"/>
              </a:solidFill>
              <a:latin typeface="+mn-lt"/>
            </a:endParaRPr>
          </a:p>
          <a:p>
            <a:pPr algn="ctr"/>
            <a:endParaRPr lang="en-US" altLang="en-US" sz="3600" b="1" dirty="0">
              <a:solidFill>
                <a:schemeClr val="bg1"/>
              </a:solidFill>
              <a:latin typeface="+mn-lt"/>
            </a:endParaRPr>
          </a:p>
          <a:p>
            <a:pPr algn="ctr"/>
            <a:r>
              <a:rPr lang="en-US" altLang="en-US" sz="3600" b="1" dirty="0">
                <a:solidFill>
                  <a:schemeClr val="bg1"/>
                </a:solidFill>
                <a:latin typeface="+mn-lt"/>
              </a:rPr>
              <a:t>Kelli Campa – Director of Student Conduct</a:t>
            </a:r>
          </a:p>
          <a:p>
            <a:pPr algn="ctr"/>
            <a:r>
              <a:rPr lang="en-US" altLang="en-US" sz="3600" b="1" dirty="0">
                <a:solidFill>
                  <a:schemeClr val="bg1"/>
                </a:solidFill>
                <a:latin typeface="+mn-lt"/>
              </a:rPr>
              <a:t>Kelly Yough – Director of Equity and Title IX Coordinator</a:t>
            </a:r>
          </a:p>
          <a:p>
            <a:pPr algn="ctr"/>
            <a:r>
              <a:rPr lang="en-US" altLang="en-US" sz="3600" b="1" dirty="0">
                <a:solidFill>
                  <a:schemeClr val="bg1"/>
                </a:solidFill>
                <a:latin typeface="+mn-lt"/>
              </a:rPr>
              <a:t>Bill Meyer, TIX Investigator</a:t>
            </a:r>
          </a:p>
          <a:p>
            <a:pPr algn="ctr"/>
            <a:r>
              <a:rPr lang="en-US" altLang="en-US" sz="3600" b="1" dirty="0">
                <a:solidFill>
                  <a:schemeClr val="bg1"/>
                </a:solidFill>
                <a:latin typeface="+mn-lt"/>
              </a:rPr>
              <a:t>Tam Cacchione, </a:t>
            </a:r>
            <a:r>
              <a:rPr lang="en-US" altLang="en-US" sz="3600" b="1">
                <a:solidFill>
                  <a:schemeClr val="bg1"/>
                </a:solidFill>
                <a:latin typeface="+mn-lt"/>
              </a:rPr>
              <a:t>Family Services, </a:t>
            </a:r>
            <a:r>
              <a:rPr lang="en-US" altLang="en-US" sz="3600" b="1" dirty="0">
                <a:solidFill>
                  <a:schemeClr val="bg1"/>
                </a:solidFill>
                <a:latin typeface="+mn-lt"/>
              </a:rPr>
              <a:t>CVSS Campus Advocate</a:t>
            </a:r>
          </a:p>
        </p:txBody>
      </p:sp>
    </p:spTree>
    <p:extLst>
      <p:ext uri="{BB962C8B-B14F-4D97-AF65-F5344CB8AC3E}">
        <p14:creationId xmlns:p14="http://schemas.microsoft.com/office/powerpoint/2010/main" val="17114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039D-B991-9856-7672-D236D86933D5}"/>
              </a:ext>
            </a:extLst>
          </p:cNvPr>
          <p:cNvSpPr>
            <a:spLocks noGrp="1"/>
          </p:cNvSpPr>
          <p:nvPr>
            <p:ph type="title"/>
          </p:nvPr>
        </p:nvSpPr>
        <p:spPr/>
        <p:txBody>
          <a:bodyPr/>
          <a:lstStyle/>
          <a:p>
            <a:pPr algn="ctr"/>
            <a:r>
              <a:rPr lang="en-US" dirty="0">
                <a:latin typeface="Arial Rounded MT Bold" panose="020F0704030504030204" pitchFamily="34" charset="0"/>
              </a:rPr>
              <a:t>SCI Training </a:t>
            </a:r>
          </a:p>
        </p:txBody>
      </p:sp>
      <p:pic>
        <p:nvPicPr>
          <p:cNvPr id="6" name="Content Placeholder 5">
            <a:extLst>
              <a:ext uri="{FF2B5EF4-FFF2-40B4-BE49-F238E27FC236}">
                <a16:creationId xmlns:a16="http://schemas.microsoft.com/office/drawing/2014/main" id="{7DF1BD08-5F51-D30B-75E7-FCB905C27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2225" y="1846263"/>
            <a:ext cx="7927875" cy="4022725"/>
          </a:xfrm>
        </p:spPr>
      </p:pic>
      <p:sp>
        <p:nvSpPr>
          <p:cNvPr id="8" name="Arrow: Down 7">
            <a:extLst>
              <a:ext uri="{FF2B5EF4-FFF2-40B4-BE49-F238E27FC236}">
                <a16:creationId xmlns:a16="http://schemas.microsoft.com/office/drawing/2014/main" id="{03D31D3D-3834-FF42-90AF-23723BFB2458}"/>
              </a:ext>
            </a:extLst>
          </p:cNvPr>
          <p:cNvSpPr/>
          <p:nvPr/>
        </p:nvSpPr>
        <p:spPr>
          <a:xfrm rot="14023366">
            <a:off x="4838478" y="2348281"/>
            <a:ext cx="1402080" cy="1795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98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039D-B991-9856-7672-D236D86933D5}"/>
              </a:ext>
            </a:extLst>
          </p:cNvPr>
          <p:cNvSpPr>
            <a:spLocks noGrp="1"/>
          </p:cNvSpPr>
          <p:nvPr>
            <p:ph type="title"/>
          </p:nvPr>
        </p:nvSpPr>
        <p:spPr/>
        <p:txBody>
          <a:bodyPr/>
          <a:lstStyle/>
          <a:p>
            <a:pPr algn="ctr"/>
            <a:r>
              <a:rPr lang="en-US" dirty="0">
                <a:latin typeface="Arial Rounded MT Bold" panose="020F0704030504030204" pitchFamily="34" charset="0"/>
              </a:rPr>
              <a:t>SCI Training </a:t>
            </a:r>
          </a:p>
        </p:txBody>
      </p:sp>
      <p:pic>
        <p:nvPicPr>
          <p:cNvPr id="7" name="Content Placeholder 6" descr="A screenshot of a computer&#10;&#10;Description automatically generated">
            <a:extLst>
              <a:ext uri="{FF2B5EF4-FFF2-40B4-BE49-F238E27FC236}">
                <a16:creationId xmlns:a16="http://schemas.microsoft.com/office/drawing/2014/main" id="{E03365D9-44A9-DBD3-A920-D5E8A09B00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3706" y="2066833"/>
            <a:ext cx="8064914" cy="3581584"/>
          </a:xfrm>
        </p:spPr>
      </p:pic>
    </p:spTree>
    <p:extLst>
      <p:ext uri="{BB962C8B-B14F-4D97-AF65-F5344CB8AC3E}">
        <p14:creationId xmlns:p14="http://schemas.microsoft.com/office/powerpoint/2010/main" val="34150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7C76BC-3C05-40E7-B907-7573334FD209}"/>
              </a:ext>
            </a:extLst>
          </p:cNvPr>
          <p:cNvSpPr/>
          <p:nvPr/>
        </p:nvSpPr>
        <p:spPr>
          <a:xfrm>
            <a:off x="3962400" y="1471941"/>
            <a:ext cx="7391400" cy="2677656"/>
          </a:xfrm>
          <a:prstGeom prst="rect">
            <a:avLst/>
          </a:prstGeom>
        </p:spPr>
        <p:txBody>
          <a:bodyPr wrap="square">
            <a:spAutoFit/>
          </a:bodyPr>
          <a:lstStyle/>
          <a:p>
            <a:pPr algn="ctr"/>
            <a:r>
              <a:rPr lang="en-US" sz="2800" dirty="0">
                <a:latin typeface="Georgia" panose="02040502050405020303" pitchFamily="18" charset="0"/>
              </a:rPr>
              <a:t>“ No person in the United States shall, on the basis of sex, be excluded from participation in, be denied the benefits of, or be subjected to discrimination under any education program or activity receiving federal financial assistance.”</a:t>
            </a:r>
          </a:p>
        </p:txBody>
      </p:sp>
      <p:pic>
        <p:nvPicPr>
          <p:cNvPr id="3" name="Picture 2">
            <a:extLst>
              <a:ext uri="{FF2B5EF4-FFF2-40B4-BE49-F238E27FC236}">
                <a16:creationId xmlns:a16="http://schemas.microsoft.com/office/drawing/2014/main" id="{1622AB08-8DDD-4A76-96CC-DBFD94581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77" y="1045340"/>
            <a:ext cx="3530858" cy="3530858"/>
          </a:xfrm>
          <a:prstGeom prst="rect">
            <a:avLst/>
          </a:prstGeom>
        </p:spPr>
      </p:pic>
      <p:sp>
        <p:nvSpPr>
          <p:cNvPr id="4" name="Rectangle 3">
            <a:extLst>
              <a:ext uri="{FF2B5EF4-FFF2-40B4-BE49-F238E27FC236}">
                <a16:creationId xmlns:a16="http://schemas.microsoft.com/office/drawing/2014/main" id="{2055D488-4046-4A67-BF62-7C90CB62A188}"/>
              </a:ext>
            </a:extLst>
          </p:cNvPr>
          <p:cNvSpPr/>
          <p:nvPr/>
        </p:nvSpPr>
        <p:spPr>
          <a:xfrm>
            <a:off x="4572000" y="4957078"/>
            <a:ext cx="6553200" cy="800219"/>
          </a:xfrm>
          <a:prstGeom prst="rect">
            <a:avLst/>
          </a:prstGeom>
        </p:spPr>
        <p:txBody>
          <a:bodyPr wrap="square">
            <a:spAutoFit/>
          </a:bodyPr>
          <a:lstStyle/>
          <a:p>
            <a:pPr algn="ctr"/>
            <a:r>
              <a:rPr lang="en-US" sz="2800" dirty="0"/>
              <a:t> </a:t>
            </a:r>
            <a:r>
              <a:rPr lang="en-US" dirty="0"/>
              <a:t>Title IX of the Education Amendments of 1972 Implementing Regulations at: 20 U.S.C. § 1681 &amp; 34 C.F.R. Part 106 </a:t>
            </a:r>
          </a:p>
        </p:txBody>
      </p:sp>
    </p:spTree>
    <p:extLst>
      <p:ext uri="{BB962C8B-B14F-4D97-AF65-F5344CB8AC3E}">
        <p14:creationId xmlns:p14="http://schemas.microsoft.com/office/powerpoint/2010/main" val="118238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9042DC-7354-0071-26CC-B00118AA3B72}"/>
              </a:ext>
            </a:extLst>
          </p:cNvPr>
          <p:cNvSpPr txBox="1"/>
          <p:nvPr/>
        </p:nvSpPr>
        <p:spPr>
          <a:xfrm>
            <a:off x="838200" y="381000"/>
            <a:ext cx="10668000" cy="707886"/>
          </a:xfrm>
          <a:prstGeom prst="rect">
            <a:avLst/>
          </a:prstGeom>
          <a:noFill/>
        </p:spPr>
        <p:txBody>
          <a:bodyPr wrap="square">
            <a:spAutoFit/>
          </a:bodyPr>
          <a:lstStyle/>
          <a:p>
            <a:pPr algn="ctr"/>
            <a:r>
              <a:rPr lang="en-US" sz="4000" dirty="0">
                <a:latin typeface="Amasis MT Pro Black" panose="02040A04050005020304" pitchFamily="18" charset="0"/>
              </a:rPr>
              <a:t>Major Differences: 2020 vs 2024 TIX</a:t>
            </a:r>
            <a:endParaRPr lang="en-US" sz="4000" dirty="0"/>
          </a:p>
        </p:txBody>
      </p:sp>
      <p:sp>
        <p:nvSpPr>
          <p:cNvPr id="5" name="TextBox 4">
            <a:extLst>
              <a:ext uri="{FF2B5EF4-FFF2-40B4-BE49-F238E27FC236}">
                <a16:creationId xmlns:a16="http://schemas.microsoft.com/office/drawing/2014/main" id="{39C2EFD1-F77F-6B28-33A6-B7128134E778}"/>
              </a:ext>
            </a:extLst>
          </p:cNvPr>
          <p:cNvSpPr txBox="1"/>
          <p:nvPr/>
        </p:nvSpPr>
        <p:spPr>
          <a:xfrm>
            <a:off x="609600" y="1447800"/>
            <a:ext cx="10896600" cy="3970318"/>
          </a:xfrm>
          <a:prstGeom prst="rect">
            <a:avLst/>
          </a:prstGeom>
          <a:noFill/>
        </p:spPr>
        <p:txBody>
          <a:bodyPr wrap="square">
            <a:spAutoFit/>
          </a:bodyPr>
          <a:lstStyle/>
          <a:p>
            <a:r>
              <a:rPr lang="en-US" sz="3200" dirty="0">
                <a:latin typeface="Georgia" panose="02040502050405020303" pitchFamily="18" charset="0"/>
              </a:rPr>
              <a:t>1. </a:t>
            </a:r>
            <a:r>
              <a:rPr lang="en-US" sz="3600" b="1" dirty="0">
                <a:latin typeface="Georgia" panose="02040502050405020303" pitchFamily="18" charset="0"/>
              </a:rPr>
              <a:t>Scope </a:t>
            </a:r>
            <a:r>
              <a:rPr lang="en-US" sz="3600" dirty="0">
                <a:latin typeface="Georgia" panose="02040502050405020303" pitchFamily="18" charset="0"/>
              </a:rPr>
              <a:t>– expands definition of Sex Discrimination.  </a:t>
            </a:r>
          </a:p>
          <a:p>
            <a:r>
              <a:rPr lang="en-US" sz="3600" dirty="0">
                <a:latin typeface="Georgia" panose="02040502050405020303" pitchFamily="18" charset="0"/>
              </a:rPr>
              <a:t>2. </a:t>
            </a:r>
            <a:r>
              <a:rPr lang="en-US" sz="3600" b="1" dirty="0">
                <a:latin typeface="Georgia" panose="02040502050405020303" pitchFamily="18" charset="0"/>
              </a:rPr>
              <a:t>Location </a:t>
            </a:r>
            <a:r>
              <a:rPr lang="en-US" sz="3600" dirty="0">
                <a:latin typeface="Georgia" panose="02040502050405020303" pitchFamily="18" charset="0"/>
              </a:rPr>
              <a:t>– expanded (same as Student Conduct)</a:t>
            </a:r>
          </a:p>
          <a:p>
            <a:r>
              <a:rPr lang="en-US" sz="3600" dirty="0">
                <a:latin typeface="Georgia" panose="02040502050405020303" pitchFamily="18" charset="0"/>
              </a:rPr>
              <a:t>3. </a:t>
            </a:r>
            <a:r>
              <a:rPr lang="en-US" sz="3600" b="1" dirty="0">
                <a:latin typeface="Georgia" panose="02040502050405020303" pitchFamily="18" charset="0"/>
              </a:rPr>
              <a:t>Formal Complaint</a:t>
            </a:r>
            <a:r>
              <a:rPr lang="en-US" sz="3600" dirty="0">
                <a:latin typeface="Georgia" panose="02040502050405020303" pitchFamily="18" charset="0"/>
              </a:rPr>
              <a:t> – no signature</a:t>
            </a:r>
          </a:p>
          <a:p>
            <a:r>
              <a:rPr lang="en-US" sz="3600" dirty="0">
                <a:latin typeface="Georgia" panose="02040502050405020303" pitchFamily="18" charset="0"/>
              </a:rPr>
              <a:t>4. </a:t>
            </a:r>
            <a:r>
              <a:rPr lang="en-US" sz="3600" b="1" dirty="0">
                <a:latin typeface="Georgia" panose="02040502050405020303" pitchFamily="18" charset="0"/>
              </a:rPr>
              <a:t>Definition of Sexual Harassment </a:t>
            </a:r>
            <a:r>
              <a:rPr lang="en-US" sz="3600" dirty="0">
                <a:latin typeface="Georgia" panose="02040502050405020303" pitchFamily="18" charset="0"/>
              </a:rPr>
              <a:t>-severe </a:t>
            </a:r>
            <a:r>
              <a:rPr lang="en-US" sz="3600" b="1" u="sng" dirty="0">
                <a:latin typeface="Georgia" panose="02040502050405020303" pitchFamily="18" charset="0"/>
              </a:rPr>
              <a:t>or</a:t>
            </a:r>
            <a:r>
              <a:rPr lang="en-US" sz="3600" b="1" dirty="0">
                <a:latin typeface="Georgia" panose="02040502050405020303" pitchFamily="18" charset="0"/>
              </a:rPr>
              <a:t>  </a:t>
            </a:r>
            <a:r>
              <a:rPr lang="en-US" sz="3600" dirty="0">
                <a:latin typeface="Georgia" panose="02040502050405020303" pitchFamily="18" charset="0"/>
              </a:rPr>
              <a:t>pervasive and objectively offensive </a:t>
            </a:r>
          </a:p>
          <a:p>
            <a:r>
              <a:rPr lang="en-US" sz="3600" dirty="0">
                <a:latin typeface="Georgia" panose="02040502050405020303" pitchFamily="18" charset="0"/>
              </a:rPr>
              <a:t>5. </a:t>
            </a:r>
            <a:r>
              <a:rPr lang="en-US" sz="3600" b="1" dirty="0">
                <a:latin typeface="Georgia" panose="02040502050405020303" pitchFamily="18" charset="0"/>
              </a:rPr>
              <a:t>Sexual Harassment - </a:t>
            </a:r>
            <a:r>
              <a:rPr lang="en-US" sz="3600" dirty="0">
                <a:latin typeface="Georgia" panose="02040502050405020303" pitchFamily="18" charset="0"/>
              </a:rPr>
              <a:t>sex-based harassment  </a:t>
            </a:r>
          </a:p>
          <a:p>
            <a:r>
              <a:rPr lang="en-US" sz="3600" dirty="0">
                <a:latin typeface="Georgia" panose="02040502050405020303" pitchFamily="18" charset="0"/>
              </a:rPr>
              <a:t>6. </a:t>
            </a:r>
            <a:r>
              <a:rPr lang="en-US" sz="3600" b="1" dirty="0">
                <a:latin typeface="Georgia" panose="02040502050405020303" pitchFamily="18" charset="0"/>
              </a:rPr>
              <a:t>Five ways to assess hostile environment</a:t>
            </a:r>
          </a:p>
        </p:txBody>
      </p:sp>
    </p:spTree>
    <p:extLst>
      <p:ext uri="{BB962C8B-B14F-4D97-AF65-F5344CB8AC3E}">
        <p14:creationId xmlns:p14="http://schemas.microsoft.com/office/powerpoint/2010/main" val="3111786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9042DC-7354-0071-26CC-B00118AA3B72}"/>
              </a:ext>
            </a:extLst>
          </p:cNvPr>
          <p:cNvSpPr txBox="1"/>
          <p:nvPr/>
        </p:nvSpPr>
        <p:spPr>
          <a:xfrm>
            <a:off x="838200" y="381000"/>
            <a:ext cx="10668000" cy="707886"/>
          </a:xfrm>
          <a:prstGeom prst="rect">
            <a:avLst/>
          </a:prstGeom>
          <a:noFill/>
        </p:spPr>
        <p:txBody>
          <a:bodyPr wrap="square">
            <a:spAutoFit/>
          </a:bodyPr>
          <a:lstStyle/>
          <a:p>
            <a:pPr algn="ctr"/>
            <a:r>
              <a:rPr lang="en-US" sz="4000" dirty="0">
                <a:latin typeface="Amasis MT Pro Black" panose="02040A04050005020304" pitchFamily="18" charset="0"/>
              </a:rPr>
              <a:t>Major Differences: 2020 vs 2024 TIX</a:t>
            </a:r>
            <a:endParaRPr lang="en-US" sz="4000" dirty="0"/>
          </a:p>
        </p:txBody>
      </p:sp>
      <p:sp>
        <p:nvSpPr>
          <p:cNvPr id="5" name="TextBox 4">
            <a:extLst>
              <a:ext uri="{FF2B5EF4-FFF2-40B4-BE49-F238E27FC236}">
                <a16:creationId xmlns:a16="http://schemas.microsoft.com/office/drawing/2014/main" id="{39C2EFD1-F77F-6B28-33A6-B7128134E778}"/>
              </a:ext>
            </a:extLst>
          </p:cNvPr>
          <p:cNvSpPr txBox="1"/>
          <p:nvPr/>
        </p:nvSpPr>
        <p:spPr>
          <a:xfrm>
            <a:off x="381000" y="1219200"/>
            <a:ext cx="11125200" cy="4647426"/>
          </a:xfrm>
          <a:prstGeom prst="rect">
            <a:avLst/>
          </a:prstGeom>
          <a:noFill/>
        </p:spPr>
        <p:txBody>
          <a:bodyPr wrap="square">
            <a:spAutoFit/>
          </a:bodyPr>
          <a:lstStyle/>
          <a:p>
            <a:r>
              <a:rPr lang="en-US" sz="2800" dirty="0">
                <a:latin typeface="Georgia" panose="02040502050405020303" pitchFamily="18" charset="0"/>
              </a:rPr>
              <a:t>7. </a:t>
            </a:r>
            <a:r>
              <a:rPr lang="en-US" sz="2800" b="1" dirty="0">
                <a:latin typeface="Georgia" panose="02040502050405020303" pitchFamily="18" charset="0"/>
              </a:rPr>
              <a:t>Cross-examination</a:t>
            </a:r>
            <a:r>
              <a:rPr lang="en-US" sz="2800" dirty="0">
                <a:latin typeface="Georgia" panose="02040502050405020303" pitchFamily="18" charset="0"/>
              </a:rPr>
              <a:t>  - not by advisors</a:t>
            </a:r>
          </a:p>
          <a:p>
            <a:r>
              <a:rPr lang="en-US" sz="2800" dirty="0">
                <a:latin typeface="Georgia" panose="02040502050405020303" pitchFamily="18" charset="0"/>
              </a:rPr>
              <a:t>8. </a:t>
            </a:r>
            <a:r>
              <a:rPr lang="en-US" sz="2800" b="1" dirty="0">
                <a:latin typeface="Georgia" panose="02040502050405020303" pitchFamily="18" charset="0"/>
              </a:rPr>
              <a:t>Time frames </a:t>
            </a:r>
            <a:r>
              <a:rPr lang="en-US" sz="2800" dirty="0">
                <a:latin typeface="Georgia" panose="02040502050405020303" pitchFamily="18" charset="0"/>
              </a:rPr>
              <a:t>- shortened and no draft report period</a:t>
            </a:r>
          </a:p>
          <a:p>
            <a:r>
              <a:rPr lang="en-US" sz="2800" dirty="0">
                <a:latin typeface="Georgia" panose="02040502050405020303" pitchFamily="18" charset="0"/>
              </a:rPr>
              <a:t>9. </a:t>
            </a:r>
            <a:r>
              <a:rPr lang="en-US" sz="2800" b="1" dirty="0">
                <a:latin typeface="Georgia" panose="02040502050405020303" pitchFamily="18" charset="0"/>
              </a:rPr>
              <a:t>Informal Resolutions</a:t>
            </a:r>
            <a:r>
              <a:rPr lang="en-US" sz="2800" dirty="0">
                <a:latin typeface="Georgia" panose="02040502050405020303" pitchFamily="18" charset="0"/>
              </a:rPr>
              <a:t> – any time  - not just after a complaint 	filed</a:t>
            </a:r>
          </a:p>
          <a:p>
            <a:r>
              <a:rPr lang="en-US" sz="2800" dirty="0">
                <a:latin typeface="Georgia" panose="02040502050405020303" pitchFamily="18" charset="0"/>
              </a:rPr>
              <a:t>10. </a:t>
            </a:r>
            <a:r>
              <a:rPr lang="en-US" sz="2800" b="1" dirty="0">
                <a:latin typeface="Georgia" panose="02040502050405020303" pitchFamily="18" charset="0"/>
              </a:rPr>
              <a:t>Supportive Measures </a:t>
            </a:r>
            <a:r>
              <a:rPr lang="en-US" sz="2800" dirty="0">
                <a:latin typeface="Georgia" panose="02040502050405020303" pitchFamily="18" charset="0"/>
              </a:rPr>
              <a:t>– now opportunity to appeal/ emergency 	removals for physical threats, too.  </a:t>
            </a:r>
          </a:p>
          <a:p>
            <a:r>
              <a:rPr lang="en-US" sz="2800" dirty="0">
                <a:latin typeface="Georgia" panose="02040502050405020303" pitchFamily="18" charset="0"/>
              </a:rPr>
              <a:t>11. </a:t>
            </a:r>
            <a:r>
              <a:rPr lang="en-US" sz="2800" b="1" dirty="0">
                <a:latin typeface="Georgia" panose="02040502050405020303" pitchFamily="18" charset="0"/>
              </a:rPr>
              <a:t>Definition of Complainant </a:t>
            </a:r>
            <a:r>
              <a:rPr lang="en-US" sz="2800" dirty="0">
                <a:latin typeface="Georgia" panose="02040502050405020303" pitchFamily="18" charset="0"/>
              </a:rPr>
              <a:t>(in sex discrimination allegations only) 	to </a:t>
            </a:r>
            <a:r>
              <a:rPr lang="en-US" sz="2800" u="sng" dirty="0">
                <a:latin typeface="Georgia" panose="02040502050405020303" pitchFamily="18" charset="0"/>
              </a:rPr>
              <a:t>at the time </a:t>
            </a:r>
            <a:r>
              <a:rPr lang="en-US" sz="2800" dirty="0">
                <a:latin typeface="Georgia" panose="02040502050405020303" pitchFamily="18" charset="0"/>
              </a:rPr>
              <a:t>the discrimination occurred.</a:t>
            </a:r>
          </a:p>
          <a:p>
            <a:endParaRPr lang="en-US" sz="2400" b="1" dirty="0">
              <a:solidFill>
                <a:srgbClr val="FF0000"/>
              </a:solidFill>
              <a:latin typeface="Amasis MT Pro Black" panose="02040A04050005020304" pitchFamily="18" charset="0"/>
            </a:endParaRPr>
          </a:p>
          <a:p>
            <a:pPr algn="ctr"/>
            <a:r>
              <a:rPr lang="en-US" sz="2400" b="1" dirty="0">
                <a:solidFill>
                  <a:srgbClr val="FF0000"/>
                </a:solidFill>
                <a:latin typeface="Amasis MT Pro Black" panose="02040A04050005020304" pitchFamily="18" charset="0"/>
              </a:rPr>
              <a:t>Allegations reported to have occurred before August 1, 2024, will follow 2020 policy and procedures.  </a:t>
            </a:r>
          </a:p>
        </p:txBody>
      </p:sp>
    </p:spTree>
    <p:extLst>
      <p:ext uri="{BB962C8B-B14F-4D97-AF65-F5344CB8AC3E}">
        <p14:creationId xmlns:p14="http://schemas.microsoft.com/office/powerpoint/2010/main" val="267938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63A9DB-D5EA-B53F-327B-4316CD218811}"/>
              </a:ext>
            </a:extLst>
          </p:cNvPr>
          <p:cNvSpPr txBox="1"/>
          <p:nvPr/>
        </p:nvSpPr>
        <p:spPr>
          <a:xfrm>
            <a:off x="457200" y="304800"/>
            <a:ext cx="11049000" cy="646331"/>
          </a:xfrm>
          <a:prstGeom prst="rect">
            <a:avLst/>
          </a:prstGeom>
          <a:noFill/>
        </p:spPr>
        <p:txBody>
          <a:bodyPr wrap="square">
            <a:spAutoFit/>
          </a:bodyPr>
          <a:lstStyle/>
          <a:p>
            <a:pPr algn="ctr"/>
            <a:r>
              <a:rPr lang="en-US" sz="3600" dirty="0">
                <a:latin typeface="Amasis MT Pro Black" panose="02040A04050005020304" pitchFamily="18" charset="0"/>
              </a:rPr>
              <a:t>   What has not changed: </a:t>
            </a:r>
            <a:endParaRPr lang="en-US" sz="3600" dirty="0"/>
          </a:p>
        </p:txBody>
      </p:sp>
      <p:sp>
        <p:nvSpPr>
          <p:cNvPr id="5" name="TextBox 4">
            <a:extLst>
              <a:ext uri="{FF2B5EF4-FFF2-40B4-BE49-F238E27FC236}">
                <a16:creationId xmlns:a16="http://schemas.microsoft.com/office/drawing/2014/main" id="{BEC42437-99ED-E328-5AA8-07F8BC0090E3}"/>
              </a:ext>
            </a:extLst>
          </p:cNvPr>
          <p:cNvSpPr txBox="1"/>
          <p:nvPr/>
        </p:nvSpPr>
        <p:spPr>
          <a:xfrm>
            <a:off x="425370" y="1143000"/>
            <a:ext cx="11682714" cy="4955203"/>
          </a:xfrm>
          <a:prstGeom prst="rect">
            <a:avLst/>
          </a:prstGeom>
          <a:noFill/>
        </p:spPr>
        <p:txBody>
          <a:bodyPr wrap="square">
            <a:spAutoFit/>
          </a:bodyPr>
          <a:lstStyle/>
          <a:p>
            <a:r>
              <a:rPr lang="en-US" sz="2800" dirty="0">
                <a:latin typeface="Georgia" panose="02040502050405020303" pitchFamily="18" charset="0"/>
              </a:rPr>
              <a:t>1. </a:t>
            </a:r>
            <a:r>
              <a:rPr lang="en-US" sz="3200" b="1" dirty="0">
                <a:latin typeface="Georgia" panose="02040502050405020303" pitchFamily="18" charset="0"/>
              </a:rPr>
              <a:t>Affirmative Consent</a:t>
            </a:r>
          </a:p>
          <a:p>
            <a:r>
              <a:rPr lang="en-US" sz="3200" dirty="0">
                <a:latin typeface="Georgia" panose="02040502050405020303" pitchFamily="18" charset="0"/>
              </a:rPr>
              <a:t>2. </a:t>
            </a:r>
            <a:r>
              <a:rPr lang="en-US" sz="3200" b="1" dirty="0">
                <a:latin typeface="Georgia" panose="02040502050405020303" pitchFamily="18" charset="0"/>
              </a:rPr>
              <a:t>Due Process/Fairness</a:t>
            </a:r>
          </a:p>
          <a:p>
            <a:r>
              <a:rPr lang="en-US" sz="3200" dirty="0">
                <a:latin typeface="Georgia" panose="02040502050405020303" pitchFamily="18" charset="0"/>
              </a:rPr>
              <a:t>3. </a:t>
            </a:r>
            <a:r>
              <a:rPr lang="en-US" sz="3200" b="1" dirty="0">
                <a:latin typeface="Georgia" panose="02040502050405020303" pitchFamily="18" charset="0"/>
              </a:rPr>
              <a:t>Amnesty Policy</a:t>
            </a:r>
          </a:p>
          <a:p>
            <a:r>
              <a:rPr lang="en-US" sz="3200" dirty="0">
                <a:latin typeface="Georgia" panose="02040502050405020303" pitchFamily="18" charset="0"/>
              </a:rPr>
              <a:t>4. </a:t>
            </a:r>
            <a:r>
              <a:rPr lang="en-US" sz="3200" b="1" dirty="0">
                <a:latin typeface="Georgia" panose="02040502050405020303" pitchFamily="18" charset="0"/>
              </a:rPr>
              <a:t>Disclosures: </a:t>
            </a:r>
            <a:r>
              <a:rPr lang="en-US" sz="3200" dirty="0">
                <a:latin typeface="Georgia" panose="02040502050405020303" pitchFamily="18" charset="0"/>
              </a:rPr>
              <a:t>All employees with exception to confidential must report disclosers of sexual misconduct to TIX.</a:t>
            </a:r>
          </a:p>
          <a:p>
            <a:r>
              <a:rPr lang="en-US" sz="3200" dirty="0">
                <a:latin typeface="Georgia" panose="02040502050405020303" pitchFamily="18" charset="0"/>
              </a:rPr>
              <a:t>5. </a:t>
            </a:r>
            <a:r>
              <a:rPr lang="en-US" sz="3200" b="1" dirty="0">
                <a:latin typeface="Georgia" panose="02040502050405020303" pitchFamily="18" charset="0"/>
              </a:rPr>
              <a:t>Advisor of Choice</a:t>
            </a:r>
          </a:p>
          <a:p>
            <a:r>
              <a:rPr lang="en-US" sz="3200" dirty="0">
                <a:latin typeface="Georgia" panose="02040502050405020303" pitchFamily="18" charset="0"/>
              </a:rPr>
              <a:t>6. </a:t>
            </a:r>
            <a:r>
              <a:rPr lang="en-US" sz="3200" b="1" dirty="0">
                <a:latin typeface="Georgia" panose="02040502050405020303" pitchFamily="18" charset="0"/>
              </a:rPr>
              <a:t>Preponderance of Evidence</a:t>
            </a:r>
            <a:endParaRPr lang="en-US" sz="3200" dirty="0">
              <a:latin typeface="Georgia" panose="02040502050405020303" pitchFamily="18" charset="0"/>
            </a:endParaRPr>
          </a:p>
          <a:p>
            <a:r>
              <a:rPr lang="en-US" sz="3200" dirty="0">
                <a:latin typeface="Georgia" panose="02040502050405020303" pitchFamily="18" charset="0"/>
              </a:rPr>
              <a:t>7. </a:t>
            </a:r>
            <a:r>
              <a:rPr lang="en-US" sz="3200" b="1" dirty="0">
                <a:latin typeface="Georgia" panose="02040502050405020303" pitchFamily="18" charset="0"/>
              </a:rPr>
              <a:t>Complainant has agency on how to proceed. </a:t>
            </a:r>
          </a:p>
          <a:p>
            <a:r>
              <a:rPr lang="en-US" sz="3200" b="1" dirty="0">
                <a:latin typeface="Georgia" panose="02040502050405020303" pitchFamily="18" charset="0"/>
              </a:rPr>
              <a:t>8. Investigative report format</a:t>
            </a:r>
          </a:p>
          <a:p>
            <a:endParaRPr lang="en-US" sz="2800" dirty="0">
              <a:latin typeface="Amasis MT Pro Black" panose="02040A04050005020304" pitchFamily="18" charset="0"/>
            </a:endParaRPr>
          </a:p>
        </p:txBody>
      </p:sp>
    </p:spTree>
    <p:extLst>
      <p:ext uri="{BB962C8B-B14F-4D97-AF65-F5344CB8AC3E}">
        <p14:creationId xmlns:p14="http://schemas.microsoft.com/office/powerpoint/2010/main" val="4089465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499D-1413-EE8B-A663-283B3438556F}"/>
              </a:ext>
            </a:extLst>
          </p:cNvPr>
          <p:cNvSpPr>
            <a:spLocks noGrp="1"/>
          </p:cNvSpPr>
          <p:nvPr>
            <p:ph type="title"/>
          </p:nvPr>
        </p:nvSpPr>
        <p:spPr>
          <a:xfrm>
            <a:off x="1828800" y="762000"/>
            <a:ext cx="9326880" cy="381000"/>
          </a:xfrm>
        </p:spPr>
        <p:txBody>
          <a:bodyPr>
            <a:normAutofit fontScale="90000"/>
          </a:bodyPr>
          <a:lstStyle/>
          <a:p>
            <a:pPr algn="ctr"/>
            <a:br>
              <a:rPr lang="en-US" b="1" dirty="0">
                <a:latin typeface="Amasis MT Pro Black" panose="02040A04050005020304" pitchFamily="18" charset="0"/>
              </a:rPr>
            </a:br>
            <a:br>
              <a:rPr lang="en-US" b="1" dirty="0">
                <a:latin typeface="Amasis MT Pro Black" panose="02040A04050005020304" pitchFamily="18" charset="0"/>
              </a:rPr>
            </a:br>
            <a:br>
              <a:rPr lang="en-US" b="1" dirty="0">
                <a:latin typeface="Amasis MT Pro Black" panose="02040A04050005020304" pitchFamily="18" charset="0"/>
              </a:rPr>
            </a:br>
            <a:r>
              <a:rPr lang="en-US" b="1" dirty="0">
                <a:latin typeface="Amasis MT Pro Black" panose="02040A04050005020304" pitchFamily="18" charset="0"/>
              </a:rPr>
              <a:t>Sc</a:t>
            </a:r>
            <a:r>
              <a:rPr lang="en-US" dirty="0">
                <a:latin typeface="Amasis MT Pro Black" panose="02040A04050005020304" pitchFamily="18" charset="0"/>
              </a:rPr>
              <a:t>o</a:t>
            </a:r>
            <a:r>
              <a:rPr lang="en-US" b="1" dirty="0">
                <a:latin typeface="Amasis MT Pro Black" panose="02040A04050005020304" pitchFamily="18" charset="0"/>
              </a:rPr>
              <a:t>pe of Title IX  - 2024 Rule</a:t>
            </a:r>
          </a:p>
        </p:txBody>
      </p:sp>
      <p:sp>
        <p:nvSpPr>
          <p:cNvPr id="3" name="Content Placeholder 2">
            <a:extLst>
              <a:ext uri="{FF2B5EF4-FFF2-40B4-BE49-F238E27FC236}">
                <a16:creationId xmlns:a16="http://schemas.microsoft.com/office/drawing/2014/main" id="{18B379E8-81E2-76F7-E332-9917FD8FACCA}"/>
              </a:ext>
            </a:extLst>
          </p:cNvPr>
          <p:cNvSpPr>
            <a:spLocks noGrp="1"/>
          </p:cNvSpPr>
          <p:nvPr>
            <p:ph idx="1"/>
          </p:nvPr>
        </p:nvSpPr>
        <p:spPr>
          <a:xfrm>
            <a:off x="-609600" y="1143000"/>
            <a:ext cx="12801600" cy="4726094"/>
          </a:xfrm>
        </p:spPr>
        <p:txBody>
          <a:bodyPr>
            <a:noAutofit/>
          </a:bodyPr>
          <a:lstStyle/>
          <a:p>
            <a:pPr marL="1071413" lvl="6" indent="0" algn="ctr">
              <a:buNone/>
            </a:pPr>
            <a:endParaRPr lang="en-US" sz="4200" dirty="0">
              <a:latin typeface="Georgia" panose="02040502050405020303" pitchFamily="18" charset="0"/>
            </a:endParaRPr>
          </a:p>
          <a:p>
            <a:pPr marL="1071413" lvl="6" indent="0" algn="ctr">
              <a:buNone/>
            </a:pPr>
            <a:r>
              <a:rPr lang="en-US" sz="4200" dirty="0">
                <a:latin typeface="Georgia" panose="02040502050405020303" pitchFamily="18" charset="0"/>
              </a:rPr>
              <a:t>Expanded to include: </a:t>
            </a:r>
          </a:p>
          <a:p>
            <a:pPr marL="1071413" lvl="6" indent="0" algn="ctr">
              <a:buNone/>
            </a:pPr>
            <a:endParaRPr lang="en-US" sz="4200" b="1" dirty="0">
              <a:latin typeface="Georgia" panose="02040502050405020303" pitchFamily="18" charset="0"/>
            </a:endParaRPr>
          </a:p>
          <a:p>
            <a:pPr marL="1071413" lvl="6" indent="0" algn="ctr">
              <a:buNone/>
            </a:pPr>
            <a:r>
              <a:rPr lang="en-US" sz="4200" b="1" dirty="0">
                <a:latin typeface="Georgia" panose="02040502050405020303" pitchFamily="18" charset="0"/>
              </a:rPr>
              <a:t>Sex stereotypes, sex characteristics, pregnancy or related conditions, sexual orientation, and gender identity.</a:t>
            </a:r>
          </a:p>
        </p:txBody>
      </p:sp>
    </p:spTree>
    <p:extLst>
      <p:ext uri="{BB962C8B-B14F-4D97-AF65-F5344CB8AC3E}">
        <p14:creationId xmlns:p14="http://schemas.microsoft.com/office/powerpoint/2010/main" val="15333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E21D48F-D8F7-4698-8B93-76C27BB9CFED}"/>
              </a:ext>
            </a:extLst>
          </p:cNvPr>
          <p:cNvSpPr>
            <a:spLocks noGrp="1"/>
          </p:cNvSpPr>
          <p:nvPr>
            <p:ph type="title" idx="4294967295"/>
          </p:nvPr>
        </p:nvSpPr>
        <p:spPr bwMode="auto">
          <a:xfrm>
            <a:off x="304800" y="287339"/>
            <a:ext cx="11887200" cy="14652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n-US" altLang="en-US" sz="4900" b="1" dirty="0">
                <a:solidFill>
                  <a:srgbClr val="FF0000"/>
                </a:solidFill>
                <a:latin typeface="Georgia" panose="02040502050405020303" pitchFamily="18" charset="0"/>
              </a:rPr>
              <a:t>        	 Sex-Based Harassment: 2024</a:t>
            </a:r>
            <a:br>
              <a:rPr lang="en-US" altLang="en-US" sz="4900" b="1" dirty="0">
                <a:solidFill>
                  <a:srgbClr val="FF0000"/>
                </a:solidFill>
                <a:latin typeface="Georgia" panose="02040502050405020303" pitchFamily="18" charset="0"/>
              </a:rPr>
            </a:br>
            <a:br>
              <a:rPr lang="en-US" altLang="en-US" sz="2200" b="1" dirty="0">
                <a:solidFill>
                  <a:srgbClr val="FF0000"/>
                </a:solidFill>
                <a:latin typeface="Georgia" panose="02040502050405020303" pitchFamily="18" charset="0"/>
              </a:rPr>
            </a:br>
            <a:r>
              <a:rPr lang="en-US" sz="2200" dirty="0">
                <a:latin typeface="Georgia" panose="02040502050405020303" pitchFamily="18" charset="0"/>
              </a:rPr>
              <a:t>Title IX regulations continue to use the umbrella term to define acts of sexual misconduct and violence</a:t>
            </a:r>
            <a:r>
              <a:rPr lang="en-US" sz="2200" b="1" dirty="0">
                <a:latin typeface="Georgia" panose="02040502050405020303" pitchFamily="18" charset="0"/>
              </a:rPr>
              <a:t>.</a:t>
            </a:r>
            <a:br>
              <a:rPr lang="en-US" sz="5400" b="1" dirty="0">
                <a:latin typeface="Georgia" panose="02040502050405020303" pitchFamily="18" charset="0"/>
              </a:rPr>
            </a:br>
            <a:br>
              <a:rPr lang="en-US" sz="4400" b="1" dirty="0">
                <a:latin typeface="Georgia" panose="02040502050405020303" pitchFamily="18" charset="0"/>
              </a:rPr>
            </a:br>
            <a:r>
              <a:rPr lang="en-US" sz="3100" dirty="0">
                <a:latin typeface="Georgia" panose="02040502050405020303" pitchFamily="18" charset="0"/>
              </a:rPr>
              <a:t>1</a:t>
            </a:r>
            <a:r>
              <a:rPr lang="en-US" altLang="en-US" sz="3100" dirty="0">
                <a:latin typeface="Georgia" panose="02040502050405020303" pitchFamily="18" charset="0"/>
              </a:rPr>
              <a:t>.  </a:t>
            </a:r>
            <a:r>
              <a:rPr lang="en-US" sz="3100" b="1" dirty="0">
                <a:latin typeface="Georgia" panose="02040502050405020303" pitchFamily="18" charset="0"/>
              </a:rPr>
              <a:t>Quid Pro Quo</a:t>
            </a:r>
            <a:br>
              <a:rPr lang="en-US" sz="3100" b="1" dirty="0">
                <a:latin typeface="Georgia" panose="02040502050405020303" pitchFamily="18" charset="0"/>
              </a:rPr>
            </a:br>
            <a:br>
              <a:rPr lang="en-US" sz="3100" b="1" dirty="0">
                <a:latin typeface="Georgia" panose="02040502050405020303" pitchFamily="18" charset="0"/>
              </a:rPr>
            </a:br>
            <a:r>
              <a:rPr lang="en-US" sz="3100" b="1" dirty="0">
                <a:latin typeface="Georgia" panose="02040502050405020303" pitchFamily="18" charset="0"/>
              </a:rPr>
              <a:t>2.  Sexual Harassment  - Severe </a:t>
            </a:r>
            <a:r>
              <a:rPr lang="en-US" sz="3100" b="1" u="sng" dirty="0">
                <a:latin typeface="Georgia" panose="02040502050405020303" pitchFamily="18" charset="0"/>
              </a:rPr>
              <a:t>or </a:t>
            </a:r>
            <a:r>
              <a:rPr lang="en-US" sz="3100" b="1" dirty="0">
                <a:latin typeface="Georgia" panose="02040502050405020303" pitchFamily="18" charset="0"/>
              </a:rPr>
              <a:t>Pervasive </a:t>
            </a:r>
            <a:r>
              <a:rPr lang="en-US" sz="3100" b="1" u="sng" dirty="0">
                <a:latin typeface="Georgia" panose="02040502050405020303" pitchFamily="18" charset="0"/>
              </a:rPr>
              <a:t>and</a:t>
            </a:r>
            <a:r>
              <a:rPr lang="en-US" sz="3100" b="1" dirty="0">
                <a:latin typeface="Georgia" panose="02040502050405020303" pitchFamily="18" charset="0"/>
              </a:rPr>
              <a:t> Objectively 	Offensive. </a:t>
            </a:r>
            <a:br>
              <a:rPr lang="en-US" sz="3100" b="1" dirty="0">
                <a:latin typeface="Georgia" panose="02040502050405020303" pitchFamily="18" charset="0"/>
              </a:rPr>
            </a:br>
            <a:br>
              <a:rPr lang="en-US" sz="3100" b="1" dirty="0">
                <a:latin typeface="Georgia" panose="02040502050405020303" pitchFamily="18" charset="0"/>
              </a:rPr>
            </a:br>
            <a:r>
              <a:rPr lang="en-US" sz="3100" b="1" dirty="0">
                <a:latin typeface="Georgia" panose="02040502050405020303" pitchFamily="18" charset="0"/>
              </a:rPr>
              <a:t>3.  </a:t>
            </a:r>
            <a:r>
              <a:rPr lang="en-US" sz="3100" b="1" dirty="0" err="1">
                <a:latin typeface="Georgia" panose="02040502050405020303" pitchFamily="18" charset="0"/>
              </a:rPr>
              <a:t>Clery</a:t>
            </a:r>
            <a:r>
              <a:rPr lang="en-US" sz="3100" b="1" dirty="0">
                <a:latin typeface="Georgia" panose="02040502050405020303" pitchFamily="18" charset="0"/>
              </a:rPr>
              <a:t> Act Crimes</a:t>
            </a:r>
            <a:r>
              <a:rPr lang="en-US" sz="3100" dirty="0">
                <a:latin typeface="Georgia" panose="02040502050405020303" pitchFamily="18" charset="0"/>
              </a:rPr>
              <a:t> </a:t>
            </a:r>
            <a:br>
              <a:rPr lang="en-US" sz="3100" dirty="0">
                <a:latin typeface="Georgia" panose="02040502050405020303" pitchFamily="18" charset="0"/>
              </a:rPr>
            </a:br>
            <a:br>
              <a:rPr lang="en-US" sz="3100" dirty="0">
                <a:latin typeface="Georgia" panose="02040502050405020303" pitchFamily="18" charset="0"/>
              </a:rPr>
            </a:br>
            <a:r>
              <a:rPr lang="en-US" sz="3100" dirty="0">
                <a:latin typeface="Georgia" panose="02040502050405020303" pitchFamily="18" charset="0"/>
              </a:rPr>
              <a:t>	a. Sexual Offenses, forcible and non-forcible</a:t>
            </a:r>
            <a:br>
              <a:rPr lang="en-US" sz="3100" dirty="0">
                <a:latin typeface="Georgia" panose="02040502050405020303" pitchFamily="18" charset="0"/>
              </a:rPr>
            </a:br>
            <a:r>
              <a:rPr lang="en-US" sz="3100" dirty="0">
                <a:latin typeface="Georgia" panose="02040502050405020303" pitchFamily="18" charset="0"/>
              </a:rPr>
              <a:t>	b. Domestic Violence</a:t>
            </a:r>
            <a:br>
              <a:rPr lang="en-US" sz="3100" dirty="0">
                <a:latin typeface="Georgia" panose="02040502050405020303" pitchFamily="18" charset="0"/>
              </a:rPr>
            </a:br>
            <a:r>
              <a:rPr lang="en-US" sz="3100" dirty="0">
                <a:latin typeface="Georgia" panose="02040502050405020303" pitchFamily="18" charset="0"/>
              </a:rPr>
              <a:t>	c. Dating Violence</a:t>
            </a:r>
            <a:br>
              <a:rPr lang="en-US" sz="3100" dirty="0">
                <a:latin typeface="Georgia" panose="02040502050405020303" pitchFamily="18" charset="0"/>
              </a:rPr>
            </a:br>
            <a:r>
              <a:rPr lang="en-US" sz="3100" dirty="0">
                <a:latin typeface="Georgia" panose="02040502050405020303" pitchFamily="18" charset="0"/>
              </a:rPr>
              <a:t>	d. Stalking</a:t>
            </a:r>
            <a:br>
              <a:rPr lang="en-US" sz="3100" dirty="0">
                <a:latin typeface="Georgia" panose="02040502050405020303" pitchFamily="18" charset="0"/>
              </a:rPr>
            </a:br>
            <a:br>
              <a:rPr lang="en-US" sz="3100" b="1" dirty="0">
                <a:latin typeface="Georgia" panose="02040502050405020303" pitchFamily="18" charset="0"/>
              </a:rPr>
            </a:br>
            <a:br>
              <a:rPr lang="en-US" sz="1300" b="1" dirty="0">
                <a:latin typeface="Georgia" panose="02040502050405020303" pitchFamily="18" charset="0"/>
              </a:rPr>
            </a:br>
            <a:endParaRPr lang="en-US" altLang="en-US" sz="1300" b="1" dirty="0">
              <a:latin typeface="Georgia" panose="02040502050405020303" pitchFamily="18" charset="0"/>
            </a:endParaRPr>
          </a:p>
        </p:txBody>
      </p:sp>
    </p:spTree>
    <p:extLst>
      <p:ext uri="{BB962C8B-B14F-4D97-AF65-F5344CB8AC3E}">
        <p14:creationId xmlns:p14="http://schemas.microsoft.com/office/powerpoint/2010/main" val="1956521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F63A-3BD3-43E4-A162-6ED66421923B}"/>
              </a:ext>
            </a:extLst>
          </p:cNvPr>
          <p:cNvSpPr>
            <a:spLocks noGrp="1"/>
          </p:cNvSpPr>
          <p:nvPr>
            <p:ph type="title"/>
          </p:nvPr>
        </p:nvSpPr>
        <p:spPr/>
        <p:txBody>
          <a:bodyPr/>
          <a:lstStyle/>
          <a:p>
            <a:r>
              <a:rPr lang="en-US" dirty="0">
                <a:latin typeface="Amasis MT Pro Black" panose="02040A04050005020304" pitchFamily="18" charset="0"/>
              </a:rPr>
              <a:t>Quid Pro Quo Harassment </a:t>
            </a:r>
          </a:p>
        </p:txBody>
      </p:sp>
      <p:sp>
        <p:nvSpPr>
          <p:cNvPr id="3" name="Content Placeholder 2">
            <a:extLst>
              <a:ext uri="{FF2B5EF4-FFF2-40B4-BE49-F238E27FC236}">
                <a16:creationId xmlns:a16="http://schemas.microsoft.com/office/drawing/2014/main" id="{A9ABBE27-AA61-2134-70EC-FA5D52093496}"/>
              </a:ext>
            </a:extLst>
          </p:cNvPr>
          <p:cNvSpPr>
            <a:spLocks noGrp="1"/>
          </p:cNvSpPr>
          <p:nvPr>
            <p:ph idx="1"/>
          </p:nvPr>
        </p:nvSpPr>
        <p:spPr/>
        <p:txBody>
          <a:bodyPr>
            <a:normAutofit fontScale="92500" lnSpcReduction="10000"/>
          </a:bodyPr>
          <a:lstStyle/>
          <a:p>
            <a:pPr algn="l"/>
            <a:endParaRPr lang="en-US" sz="1800" b="0" i="0" u="none" strike="noStrike" baseline="0" dirty="0">
              <a:solidFill>
                <a:srgbClr val="000000"/>
              </a:solidFill>
              <a:latin typeface="Gotham Book"/>
            </a:endParaRPr>
          </a:p>
          <a:p>
            <a:pPr marR="91540" algn="ctr"/>
            <a:r>
              <a:rPr lang="en-US" sz="2400" b="0" i="0" u="none" strike="noStrike" baseline="0" dirty="0">
                <a:solidFill>
                  <a:srgbClr val="001541"/>
                </a:solidFill>
                <a:latin typeface="Amasis MT Pro Black" panose="02040A04050005020304" pitchFamily="18" charset="0"/>
              </a:rPr>
              <a:t>“An employee, agent, or other person authorized by the institution to provide aid, benefit, or service under the institution’s education program or activity explicitly or impliedly conditioning the provision of such aid, benefit, or service on a person’s participation in unwelcome sexual conduct.”</a:t>
            </a:r>
          </a:p>
          <a:p>
            <a:pPr marR="91540" algn="ctr"/>
            <a:endParaRPr lang="en-US" sz="2400" b="0" i="0" u="none" strike="noStrike" baseline="0" dirty="0">
              <a:solidFill>
                <a:srgbClr val="001541"/>
              </a:solidFill>
              <a:latin typeface="Amasis MT Pro Black" panose="02040A04050005020304" pitchFamily="18" charset="0"/>
            </a:endParaRPr>
          </a:p>
          <a:p>
            <a:pPr marR="91540" algn="ctr"/>
            <a:r>
              <a:rPr lang="en-US" sz="2400" dirty="0">
                <a:solidFill>
                  <a:srgbClr val="001541"/>
                </a:solidFill>
                <a:latin typeface="Amasis MT Pro Black" panose="02040A04050005020304" pitchFamily="18" charset="0"/>
              </a:rPr>
              <a:t>Examples: faculty, coach, administrator </a:t>
            </a:r>
            <a:endParaRPr lang="en-US" sz="2400" b="0" i="0" u="none" strike="noStrike" baseline="0" dirty="0">
              <a:solidFill>
                <a:srgbClr val="001541"/>
              </a:solidFill>
              <a:latin typeface="Amasis MT Pro Black" panose="02040A04050005020304" pitchFamily="18" charset="0"/>
            </a:endParaRPr>
          </a:p>
          <a:p>
            <a:pPr marR="91540" algn="l"/>
            <a:endParaRPr lang="en-US" sz="2400" dirty="0">
              <a:solidFill>
                <a:srgbClr val="001541"/>
              </a:solidFill>
              <a:latin typeface="Amasis MT Pro Black" panose="02040A04050005020304" pitchFamily="18" charset="0"/>
            </a:endParaRPr>
          </a:p>
          <a:p>
            <a:pPr marR="91540" algn="ctr"/>
            <a:r>
              <a:rPr lang="en-US" sz="2400" dirty="0">
                <a:solidFill>
                  <a:srgbClr val="001541"/>
                </a:solidFill>
                <a:latin typeface="Amasis MT Pro Black" panose="02040A04050005020304" pitchFamily="18" charset="0"/>
              </a:rPr>
              <a:t>Students only if they serve in a position at the institution where they provide a benefit or service – TA, RA, etc. </a:t>
            </a:r>
            <a:endParaRPr lang="en-US" sz="2400" dirty="0">
              <a:latin typeface="Amasis MT Pro Black" panose="02040A04050005020304" pitchFamily="18" charset="0"/>
            </a:endParaRPr>
          </a:p>
        </p:txBody>
      </p:sp>
    </p:spTree>
    <p:extLst>
      <p:ext uri="{BB962C8B-B14F-4D97-AF65-F5344CB8AC3E}">
        <p14:creationId xmlns:p14="http://schemas.microsoft.com/office/powerpoint/2010/main" val="1015603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F1CF-AADB-A6D9-AB3E-2A83198C98B9}"/>
              </a:ext>
            </a:extLst>
          </p:cNvPr>
          <p:cNvSpPr>
            <a:spLocks noGrp="1"/>
          </p:cNvSpPr>
          <p:nvPr>
            <p:ph type="title"/>
          </p:nvPr>
        </p:nvSpPr>
        <p:spPr>
          <a:xfrm>
            <a:off x="381000" y="286603"/>
            <a:ext cx="11658600" cy="1450757"/>
          </a:xfrm>
        </p:spPr>
        <p:txBody>
          <a:bodyPr/>
          <a:lstStyle/>
          <a:p>
            <a:pPr algn="ctr"/>
            <a:r>
              <a:rPr lang="en-US" dirty="0">
                <a:latin typeface="Amasis MT Pro Black" panose="02040A04050005020304" pitchFamily="18" charset="0"/>
              </a:rPr>
              <a:t>Hostile Environment Harassment </a:t>
            </a:r>
          </a:p>
        </p:txBody>
      </p:sp>
      <p:sp>
        <p:nvSpPr>
          <p:cNvPr id="3" name="Content Placeholder 2">
            <a:extLst>
              <a:ext uri="{FF2B5EF4-FFF2-40B4-BE49-F238E27FC236}">
                <a16:creationId xmlns:a16="http://schemas.microsoft.com/office/drawing/2014/main" id="{384BF3CF-88A8-3590-B47B-E65950833948}"/>
              </a:ext>
            </a:extLst>
          </p:cNvPr>
          <p:cNvSpPr>
            <a:spLocks noGrp="1"/>
          </p:cNvSpPr>
          <p:nvPr>
            <p:ph idx="1"/>
          </p:nvPr>
        </p:nvSpPr>
        <p:spPr>
          <a:xfrm>
            <a:off x="304800" y="1371600"/>
            <a:ext cx="11658600" cy="4953000"/>
          </a:xfrm>
        </p:spPr>
        <p:txBody>
          <a:bodyPr>
            <a:normAutofit/>
          </a:bodyPr>
          <a:lstStyle/>
          <a:p>
            <a:pPr marL="0" marR="5400" indent="0" algn="ctr">
              <a:buNone/>
            </a:pPr>
            <a:endParaRPr lang="en-US" sz="2800" b="0" i="0" u="none" strike="noStrike" baseline="0" dirty="0">
              <a:solidFill>
                <a:srgbClr val="001541"/>
              </a:solidFill>
              <a:latin typeface="Amasis MT Pro Black" panose="02040A04050005020304" pitchFamily="18" charset="0"/>
            </a:endParaRPr>
          </a:p>
          <a:p>
            <a:pPr marR="5400" algn="ctr"/>
            <a:r>
              <a:rPr lang="en-US" sz="3600" b="0" i="0" u="none" strike="noStrike" baseline="0" dirty="0">
                <a:solidFill>
                  <a:srgbClr val="001541"/>
                </a:solidFill>
                <a:latin typeface="Georgia" panose="02040502050405020303" pitchFamily="18" charset="0"/>
              </a:rPr>
              <a:t>Unwelcome sex-based conduct that, based on the totality of the circumstances, is </a:t>
            </a:r>
            <a:r>
              <a:rPr lang="en-US" sz="3600" b="0" i="0" u="sng" strike="noStrike" baseline="0" dirty="0">
                <a:solidFill>
                  <a:srgbClr val="001541"/>
                </a:solidFill>
                <a:latin typeface="Georgia" panose="02040502050405020303" pitchFamily="18" charset="0"/>
              </a:rPr>
              <a:t>subjectively and objectively </a:t>
            </a:r>
            <a:r>
              <a:rPr lang="en-US" sz="3600" b="0" i="0" u="none" strike="noStrike" baseline="0" dirty="0">
                <a:solidFill>
                  <a:srgbClr val="001541"/>
                </a:solidFill>
                <a:latin typeface="Georgia" panose="02040502050405020303" pitchFamily="18" charset="0"/>
              </a:rPr>
              <a:t>offensive and is so severe </a:t>
            </a:r>
            <a:r>
              <a:rPr lang="en-US" sz="3600" b="0" i="0" u="sng" strike="noStrike" baseline="0" dirty="0">
                <a:solidFill>
                  <a:srgbClr val="001541"/>
                </a:solidFill>
                <a:latin typeface="Georgia" panose="02040502050405020303" pitchFamily="18" charset="0"/>
              </a:rPr>
              <a:t>or</a:t>
            </a:r>
            <a:r>
              <a:rPr lang="en-US" sz="3600" b="0" i="0" u="none" strike="noStrike" baseline="0" dirty="0">
                <a:solidFill>
                  <a:srgbClr val="001541"/>
                </a:solidFill>
                <a:latin typeface="Georgia" panose="02040502050405020303" pitchFamily="18" charset="0"/>
              </a:rPr>
              <a:t> pervasive that it limits or denies a person’s ability to participate in or benefit from the institution’s education program or activity (</a:t>
            </a:r>
            <a:r>
              <a:rPr lang="en-US" sz="3600" b="0" i="1" u="none" strike="noStrike" baseline="0" dirty="0">
                <a:solidFill>
                  <a:srgbClr val="001541"/>
                </a:solidFill>
                <a:latin typeface="Georgia" panose="02040502050405020303" pitchFamily="18" charset="0"/>
              </a:rPr>
              <a:t>i.e.</a:t>
            </a:r>
            <a:r>
              <a:rPr lang="en-US" sz="3600" b="0" i="0" u="none" strike="noStrike" baseline="0" dirty="0">
                <a:solidFill>
                  <a:srgbClr val="001541"/>
                </a:solidFill>
                <a:latin typeface="Georgia" panose="02040502050405020303" pitchFamily="18" charset="0"/>
              </a:rPr>
              <a:t>, creates a hostile environment). </a:t>
            </a:r>
          </a:p>
          <a:p>
            <a:pPr marR="5400" algn="ctr"/>
            <a:endParaRPr lang="en-US" sz="3600" b="0" i="0" u="none" strike="noStrike" baseline="0" dirty="0">
              <a:solidFill>
                <a:srgbClr val="001541"/>
              </a:solidFill>
              <a:latin typeface="Georgia" panose="02040502050405020303" pitchFamily="18" charset="0"/>
            </a:endParaRPr>
          </a:p>
          <a:p>
            <a:pPr marR="5400" algn="ctr"/>
            <a:endParaRPr lang="en-US" dirty="0">
              <a:latin typeface="Amasis MT Pro Black" panose="02040A04050005020304" pitchFamily="18" charset="0"/>
            </a:endParaRPr>
          </a:p>
        </p:txBody>
      </p:sp>
    </p:spTree>
    <p:extLst>
      <p:ext uri="{BB962C8B-B14F-4D97-AF65-F5344CB8AC3E}">
        <p14:creationId xmlns:p14="http://schemas.microsoft.com/office/powerpoint/2010/main" val="331469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a:latin typeface="Arial Rounded MT Bold" panose="020F0704030504030204" pitchFamily="34" charset="0"/>
              </a:rPr>
              <a:t>Overview of what the Office of Student Conduct does </a:t>
            </a:r>
          </a:p>
        </p:txBody>
      </p:sp>
      <p:graphicFrame>
        <p:nvGraphicFramePr>
          <p:cNvPr id="5" name="Diagram 4">
            <a:extLst>
              <a:ext uri="{FF2B5EF4-FFF2-40B4-BE49-F238E27FC236}">
                <a16:creationId xmlns:a16="http://schemas.microsoft.com/office/drawing/2014/main" id="{06EF25C8-2F11-4BD5-9052-36C9C8085012}"/>
              </a:ext>
            </a:extLst>
          </p:cNvPr>
          <p:cNvGraphicFramePr/>
          <p:nvPr>
            <p:extLst>
              <p:ext uri="{D42A27DB-BD31-4B8C-83A1-F6EECF244321}">
                <p14:modId xmlns:p14="http://schemas.microsoft.com/office/powerpoint/2010/main" val="360211504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20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8F06C-3F20-9759-96F8-CD5D94155976}"/>
              </a:ext>
            </a:extLst>
          </p:cNvPr>
          <p:cNvSpPr>
            <a:spLocks noGrp="1"/>
          </p:cNvSpPr>
          <p:nvPr>
            <p:ph type="title"/>
          </p:nvPr>
        </p:nvSpPr>
        <p:spPr>
          <a:xfrm>
            <a:off x="304800" y="286603"/>
            <a:ext cx="11506200" cy="702303"/>
          </a:xfrm>
        </p:spPr>
        <p:txBody>
          <a:bodyPr>
            <a:normAutofit fontScale="90000"/>
          </a:bodyPr>
          <a:lstStyle/>
          <a:p>
            <a:pPr algn="ctr"/>
            <a:r>
              <a:rPr lang="en-US" b="1" dirty="0">
                <a:solidFill>
                  <a:schemeClr val="accent1"/>
                </a:solidFill>
                <a:latin typeface="Georgia" panose="02040502050405020303" pitchFamily="18" charset="0"/>
              </a:rPr>
              <a:t>Hostile Environment Harassment </a:t>
            </a:r>
          </a:p>
        </p:txBody>
      </p:sp>
      <p:sp>
        <p:nvSpPr>
          <p:cNvPr id="3" name="Content Placeholder 2">
            <a:extLst>
              <a:ext uri="{FF2B5EF4-FFF2-40B4-BE49-F238E27FC236}">
                <a16:creationId xmlns:a16="http://schemas.microsoft.com/office/drawing/2014/main" id="{C101F0C9-2ABD-FE7A-ACFA-E85C4BE5B929}"/>
              </a:ext>
            </a:extLst>
          </p:cNvPr>
          <p:cNvSpPr>
            <a:spLocks noGrp="1"/>
          </p:cNvSpPr>
          <p:nvPr>
            <p:ph idx="1"/>
          </p:nvPr>
        </p:nvSpPr>
        <p:spPr>
          <a:xfrm>
            <a:off x="152400" y="762000"/>
            <a:ext cx="11887200" cy="5943600"/>
          </a:xfrm>
        </p:spPr>
        <p:txBody>
          <a:bodyPr>
            <a:normAutofit/>
          </a:bodyPr>
          <a:lstStyle/>
          <a:p>
            <a:pPr algn="ctr"/>
            <a:endParaRPr lang="en-US" dirty="0">
              <a:latin typeface="Amasis MT Pro Black" panose="02040A04050005020304" pitchFamily="18" charset="0"/>
            </a:endParaRPr>
          </a:p>
          <a:p>
            <a:pPr algn="ctr"/>
            <a:r>
              <a:rPr lang="en-US" b="1" dirty="0">
                <a:latin typeface="Georgia" panose="02040502050405020303" pitchFamily="18" charset="0"/>
              </a:rPr>
              <a:t>Determination must be made based on the totality of the circumstances</a:t>
            </a:r>
            <a:endParaRPr lang="en-US" sz="1600" b="1" dirty="0">
              <a:latin typeface="Georgia" panose="02040502050405020303" pitchFamily="18" charset="0"/>
            </a:endParaRPr>
          </a:p>
          <a:p>
            <a:pPr marL="0" indent="0" algn="ctr">
              <a:buNone/>
            </a:pPr>
            <a:endParaRPr lang="en-US" sz="900" dirty="0">
              <a:latin typeface="Georgia" panose="02040502050405020303" pitchFamily="18" charset="0"/>
            </a:endParaRPr>
          </a:p>
          <a:p>
            <a:pPr marL="0" indent="0">
              <a:buNone/>
            </a:pPr>
            <a:r>
              <a:rPr lang="en-US" sz="3200" dirty="0">
                <a:latin typeface="Georgia" panose="02040502050405020303" pitchFamily="18" charset="0"/>
              </a:rPr>
              <a:t>1. </a:t>
            </a:r>
            <a:r>
              <a:rPr lang="en-US" sz="3200" b="1" dirty="0">
                <a:latin typeface="Georgia" panose="02040502050405020303" pitchFamily="18" charset="0"/>
              </a:rPr>
              <a:t>Severe or Pervasive:</a:t>
            </a:r>
          </a:p>
          <a:p>
            <a:pPr lvl="1">
              <a:buFont typeface="Arial" panose="020B0604020202020204" pitchFamily="34" charset="0"/>
              <a:buChar char="•"/>
            </a:pPr>
            <a:r>
              <a:rPr lang="en-US" sz="1600" dirty="0">
                <a:latin typeface="Georgia" panose="02040502050405020303" pitchFamily="18" charset="0"/>
              </a:rPr>
              <a:t>One incident can be so severe it creates a hostile environment.</a:t>
            </a:r>
          </a:p>
          <a:p>
            <a:pPr lvl="1">
              <a:buFont typeface="Arial" panose="020B0604020202020204" pitchFamily="34" charset="0"/>
              <a:buChar char="•"/>
            </a:pPr>
            <a:r>
              <a:rPr lang="en-US" sz="1600" dirty="0">
                <a:latin typeface="Georgia" panose="02040502050405020303" pitchFamily="18" charset="0"/>
              </a:rPr>
              <a:t>Pervasive can create a hostile environment, even if no single incident is severe </a:t>
            </a:r>
          </a:p>
          <a:p>
            <a:pPr marL="201171" lvl="1" indent="0" algn="ctr">
              <a:buNone/>
            </a:pPr>
            <a:endParaRPr lang="en-US" sz="1600" dirty="0">
              <a:latin typeface="Georgia" panose="02040502050405020303" pitchFamily="18" charset="0"/>
            </a:endParaRPr>
          </a:p>
          <a:p>
            <a:pPr marL="201171" lvl="1" indent="0" algn="ctr">
              <a:buNone/>
            </a:pPr>
            <a:r>
              <a:rPr lang="en-US" sz="2800" b="1" dirty="0">
                <a:latin typeface="Georgia" panose="02040502050405020303" pitchFamily="18" charset="0"/>
              </a:rPr>
              <a:t>AND</a:t>
            </a:r>
          </a:p>
          <a:p>
            <a:pPr lvl="1">
              <a:buFont typeface="Wingdings" panose="05000000000000000000" pitchFamily="2" charset="2"/>
              <a:buChar char="v"/>
            </a:pPr>
            <a:endParaRPr lang="en-US" sz="1600" dirty="0">
              <a:latin typeface="Georgia" panose="02040502050405020303" pitchFamily="18" charset="0"/>
            </a:endParaRPr>
          </a:p>
          <a:p>
            <a:pPr marL="201171" lvl="1" indent="0">
              <a:buNone/>
            </a:pPr>
            <a:r>
              <a:rPr lang="en-US" sz="2800" dirty="0">
                <a:latin typeface="Georgia" panose="02040502050405020303" pitchFamily="18" charset="0"/>
              </a:rPr>
              <a:t>2. </a:t>
            </a:r>
            <a:r>
              <a:rPr lang="en-US" sz="2800" b="1" dirty="0">
                <a:latin typeface="Georgia" panose="02040502050405020303" pitchFamily="18" charset="0"/>
              </a:rPr>
              <a:t>Subjectively and Objectively Offensive:</a:t>
            </a:r>
          </a:p>
          <a:p>
            <a:pPr lvl="1">
              <a:buFont typeface="Arial" panose="020B0604020202020204" pitchFamily="34" charset="0"/>
              <a:buChar char="•"/>
            </a:pPr>
            <a:r>
              <a:rPr lang="en-US" sz="1600" dirty="0">
                <a:latin typeface="Georgia" panose="02040502050405020303" pitchFamily="18" charset="0"/>
              </a:rPr>
              <a:t>Not only to the complainant but by the standard of a reasonable person in the complainant’s position. </a:t>
            </a:r>
          </a:p>
          <a:p>
            <a:pPr lvl="1" algn="ctr">
              <a:buFont typeface="Wingdings" panose="05000000000000000000" pitchFamily="2" charset="2"/>
              <a:buChar char="v"/>
            </a:pPr>
            <a:endParaRPr lang="en-US" sz="1600" dirty="0">
              <a:latin typeface="Georgia" panose="02040502050405020303" pitchFamily="18" charset="0"/>
            </a:endParaRPr>
          </a:p>
          <a:p>
            <a:pPr lvl="1" algn="ctr">
              <a:buFont typeface="Wingdings" panose="05000000000000000000" pitchFamily="2" charset="2"/>
              <a:buChar char="v"/>
            </a:pPr>
            <a:endParaRPr lang="en-US" sz="1600" dirty="0">
              <a:latin typeface="Georgia" panose="02040502050405020303" pitchFamily="18" charset="0"/>
            </a:endParaRPr>
          </a:p>
          <a:p>
            <a:pPr marL="201171" lvl="1" indent="0" algn="ctr">
              <a:buNone/>
            </a:pPr>
            <a:r>
              <a:rPr lang="en-US" sz="2000" b="1" dirty="0">
                <a:latin typeface="Georgia" panose="02040502050405020303" pitchFamily="18" charset="0"/>
              </a:rPr>
              <a:t>The evidence must support the complainant’s report that they were denied participation or a benefit from the education program or activity because of the alleged conduct.</a:t>
            </a:r>
          </a:p>
          <a:p>
            <a:pPr lvl="1">
              <a:buFont typeface="Wingdings" panose="05000000000000000000" pitchFamily="2" charset="2"/>
              <a:buChar char="v"/>
            </a:pPr>
            <a:endParaRPr lang="en-US" sz="1600" dirty="0">
              <a:latin typeface="Amasis MT Pro Black" panose="02040A04050005020304" pitchFamily="18" charset="0"/>
            </a:endParaRPr>
          </a:p>
          <a:p>
            <a:pPr marL="201171" lvl="1" indent="0">
              <a:buNone/>
            </a:pPr>
            <a:endParaRPr lang="en-US" sz="1600" dirty="0">
              <a:latin typeface="Amasis MT Pro Black" panose="02040A04050005020304" pitchFamily="18" charset="0"/>
            </a:endParaRPr>
          </a:p>
          <a:p>
            <a:pPr algn="ctr"/>
            <a:endParaRPr lang="en-US" sz="3200" dirty="0">
              <a:latin typeface="Amasis MT Pro Black" panose="02040A04050005020304" pitchFamily="18" charset="0"/>
            </a:endParaRPr>
          </a:p>
        </p:txBody>
      </p:sp>
    </p:spTree>
    <p:extLst>
      <p:ext uri="{BB962C8B-B14F-4D97-AF65-F5344CB8AC3E}">
        <p14:creationId xmlns:p14="http://schemas.microsoft.com/office/powerpoint/2010/main" val="554625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2553B-D9B9-6790-E484-5F696BDD65B0}"/>
              </a:ext>
            </a:extLst>
          </p:cNvPr>
          <p:cNvSpPr>
            <a:spLocks noGrp="1"/>
          </p:cNvSpPr>
          <p:nvPr>
            <p:ph idx="1"/>
          </p:nvPr>
        </p:nvSpPr>
        <p:spPr>
          <a:xfrm>
            <a:off x="1097280" y="457200"/>
            <a:ext cx="10058400" cy="5867400"/>
          </a:xfrm>
        </p:spPr>
        <p:txBody>
          <a:bodyPr>
            <a:normAutofit/>
          </a:bodyPr>
          <a:lstStyle/>
          <a:p>
            <a:pPr marR="5400" algn="ctr"/>
            <a:r>
              <a:rPr lang="en-US" sz="2400" b="1" i="0" u="none" strike="noStrike" baseline="0" dirty="0">
                <a:solidFill>
                  <a:schemeClr val="accent1"/>
                </a:solidFill>
                <a:latin typeface="Georgia" panose="02040502050405020303" pitchFamily="18" charset="0"/>
              </a:rPr>
              <a:t>Whether a hostile environment has been created is a fact-specific inquiry that includes consideration of </a:t>
            </a:r>
            <a:r>
              <a:rPr lang="en-US" sz="2400" b="1" i="0" u="sng" strike="noStrike" baseline="0" dirty="0">
                <a:solidFill>
                  <a:schemeClr val="accent1"/>
                </a:solidFill>
                <a:latin typeface="Georgia" panose="02040502050405020303" pitchFamily="18" charset="0"/>
              </a:rPr>
              <a:t>five</a:t>
            </a:r>
            <a:r>
              <a:rPr lang="en-US" sz="2400" b="1" i="0" u="none" strike="noStrike" baseline="0" dirty="0">
                <a:solidFill>
                  <a:schemeClr val="accent1"/>
                </a:solidFill>
                <a:latin typeface="Georgia" panose="02040502050405020303" pitchFamily="18" charset="0"/>
              </a:rPr>
              <a:t> factors:</a:t>
            </a:r>
          </a:p>
          <a:p>
            <a:pPr marL="0" marR="0" indent="0" algn="l">
              <a:buNone/>
            </a:pPr>
            <a:endParaRPr lang="en-US" dirty="0">
              <a:solidFill>
                <a:srgbClr val="001541"/>
              </a:solidFill>
              <a:latin typeface="Georgia" panose="02040502050405020303" pitchFamily="18" charset="0"/>
            </a:endParaRPr>
          </a:p>
          <a:p>
            <a:pPr marR="0" algn="l"/>
            <a:r>
              <a:rPr lang="en-US" sz="2000" b="0" i="0" u="none" strike="noStrike" baseline="0" dirty="0">
                <a:solidFill>
                  <a:srgbClr val="001541"/>
                </a:solidFill>
                <a:latin typeface="Georgia" panose="02040502050405020303" pitchFamily="18" charset="0"/>
              </a:rPr>
              <a:t>1. </a:t>
            </a:r>
            <a:r>
              <a:rPr lang="en-US" sz="2400" b="0" i="0" u="none" strike="noStrike" baseline="0" dirty="0">
                <a:solidFill>
                  <a:srgbClr val="001541"/>
                </a:solidFill>
                <a:latin typeface="Georgia" panose="02040502050405020303" pitchFamily="18" charset="0"/>
              </a:rPr>
              <a:t>The degree to which the conduct affected the complainant’s ability to access the institution’s education program or activity;</a:t>
            </a:r>
          </a:p>
          <a:p>
            <a:pPr marR="0" algn="l"/>
            <a:r>
              <a:rPr lang="en-US" sz="2400" b="0" i="0" u="none" strike="noStrike" baseline="0" dirty="0">
                <a:solidFill>
                  <a:srgbClr val="001541"/>
                </a:solidFill>
                <a:latin typeface="Georgia" panose="02040502050405020303" pitchFamily="18" charset="0"/>
              </a:rPr>
              <a:t>2. The type, frequency, and duration of the conduct;</a:t>
            </a:r>
          </a:p>
          <a:p>
            <a:pPr marR="0" algn="l"/>
            <a:r>
              <a:rPr lang="en-US" sz="2400" b="0" i="0" u="none" strike="noStrike" baseline="0" dirty="0">
                <a:solidFill>
                  <a:srgbClr val="001541"/>
                </a:solidFill>
                <a:latin typeface="Georgia" panose="02040502050405020303" pitchFamily="18" charset="0"/>
              </a:rPr>
              <a:t>3. The parties’ ages, roles within the institution’s education program or activity, previous interactions, and other factors about each party that may be relevant to evaluating the effects of the conduct;</a:t>
            </a:r>
          </a:p>
          <a:p>
            <a:pPr marR="0" algn="l"/>
            <a:r>
              <a:rPr lang="en-US" sz="2400" b="0" i="0" u="none" strike="noStrike" baseline="0" dirty="0">
                <a:solidFill>
                  <a:srgbClr val="001541"/>
                </a:solidFill>
                <a:latin typeface="Georgia" panose="02040502050405020303" pitchFamily="18" charset="0"/>
              </a:rPr>
              <a:t>4. The location of the conduct and the context in which the conduct occurred; and</a:t>
            </a:r>
          </a:p>
          <a:p>
            <a:pPr marR="0" algn="l"/>
            <a:r>
              <a:rPr lang="en-US" sz="2400" b="0" i="0" u="none" strike="noStrike" baseline="0" dirty="0">
                <a:solidFill>
                  <a:srgbClr val="001541"/>
                </a:solidFill>
                <a:latin typeface="Georgia" panose="02040502050405020303" pitchFamily="18" charset="0"/>
              </a:rPr>
              <a:t>5. Other sex-based harassment in the institution’s education program or activity.</a:t>
            </a:r>
          </a:p>
          <a:p>
            <a:endParaRPr lang="en-US" dirty="0"/>
          </a:p>
        </p:txBody>
      </p:sp>
    </p:spTree>
    <p:extLst>
      <p:ext uri="{BB962C8B-B14F-4D97-AF65-F5344CB8AC3E}">
        <p14:creationId xmlns:p14="http://schemas.microsoft.com/office/powerpoint/2010/main" val="2652829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A6A4-2B13-7FE4-CCA9-5ECBD6BC0DFE}"/>
              </a:ext>
            </a:extLst>
          </p:cNvPr>
          <p:cNvSpPr>
            <a:spLocks noGrp="1"/>
          </p:cNvSpPr>
          <p:nvPr>
            <p:ph type="title"/>
          </p:nvPr>
        </p:nvSpPr>
        <p:spPr>
          <a:xfrm>
            <a:off x="381000" y="228601"/>
            <a:ext cx="11811000" cy="1219200"/>
          </a:xfrm>
        </p:spPr>
        <p:txBody>
          <a:bodyPr>
            <a:normAutofit/>
          </a:bodyPr>
          <a:lstStyle/>
          <a:p>
            <a:pPr algn="ctr"/>
            <a:r>
              <a:rPr lang="en-US" dirty="0">
                <a:solidFill>
                  <a:schemeClr val="accent1"/>
                </a:solidFill>
                <a:latin typeface="Georgia" panose="02040502050405020303" pitchFamily="18" charset="0"/>
              </a:rPr>
              <a:t>Marist SMP  - Sexual Exploitation</a:t>
            </a:r>
          </a:p>
        </p:txBody>
      </p:sp>
      <p:sp>
        <p:nvSpPr>
          <p:cNvPr id="3" name="Content Placeholder 2">
            <a:extLst>
              <a:ext uri="{FF2B5EF4-FFF2-40B4-BE49-F238E27FC236}">
                <a16:creationId xmlns:a16="http://schemas.microsoft.com/office/drawing/2014/main" id="{2188D672-32F3-D95E-508F-2A99079B45C1}"/>
              </a:ext>
            </a:extLst>
          </p:cNvPr>
          <p:cNvSpPr>
            <a:spLocks noGrp="1"/>
          </p:cNvSpPr>
          <p:nvPr>
            <p:ph idx="1"/>
          </p:nvPr>
        </p:nvSpPr>
        <p:spPr>
          <a:xfrm>
            <a:off x="914400" y="1905000"/>
            <a:ext cx="10241280" cy="4343400"/>
          </a:xfrm>
        </p:spPr>
        <p:txBody>
          <a:bodyPr/>
          <a:lstStyle/>
          <a:p>
            <a:r>
              <a:rPr lang="en-US" sz="2800" b="1" dirty="0">
                <a:solidFill>
                  <a:schemeClr val="accent1"/>
                </a:solidFill>
                <a:latin typeface="Georgia" panose="02040502050405020303" pitchFamily="18" charset="0"/>
              </a:rPr>
              <a:t>Examples:   </a:t>
            </a:r>
          </a:p>
          <a:p>
            <a:pPr>
              <a:buFont typeface="Arial" panose="020B0604020202020204" pitchFamily="34" charset="0"/>
              <a:buChar char="•"/>
            </a:pPr>
            <a:r>
              <a:rPr lang="en-US" sz="2800" dirty="0">
                <a:solidFill>
                  <a:schemeClr val="tx1"/>
                </a:solidFill>
                <a:latin typeface="Georgia" panose="02040502050405020303" pitchFamily="18" charset="0"/>
              </a:rPr>
              <a:t>Stealthing</a:t>
            </a:r>
          </a:p>
          <a:p>
            <a:pPr>
              <a:buFont typeface="Arial" panose="020B0604020202020204" pitchFamily="34" charset="0"/>
              <a:buChar char="•"/>
            </a:pPr>
            <a:r>
              <a:rPr lang="en-US" sz="2800" dirty="0">
                <a:solidFill>
                  <a:schemeClr val="tx1"/>
                </a:solidFill>
                <a:latin typeface="Georgia" panose="02040502050405020303" pitchFamily="18" charset="0"/>
              </a:rPr>
              <a:t>Taking pictures/video when reasonable expectation of privacy</a:t>
            </a:r>
          </a:p>
          <a:p>
            <a:pPr>
              <a:buFont typeface="Arial" panose="020B0604020202020204" pitchFamily="34" charset="0"/>
              <a:buChar char="•"/>
            </a:pPr>
            <a:r>
              <a:rPr lang="en-US" sz="2800" dirty="0">
                <a:solidFill>
                  <a:schemeClr val="tx1"/>
                </a:solidFill>
                <a:latin typeface="Georgia" panose="02040502050405020303" pitchFamily="18" charset="0"/>
              </a:rPr>
              <a:t>Sex-trafficking </a:t>
            </a:r>
          </a:p>
          <a:p>
            <a:pPr>
              <a:buFont typeface="Arial" panose="020B0604020202020204" pitchFamily="34" charset="0"/>
              <a:buChar char="•"/>
            </a:pPr>
            <a:r>
              <a:rPr lang="en-US" sz="2800" dirty="0">
                <a:solidFill>
                  <a:schemeClr val="tx1"/>
                </a:solidFill>
                <a:latin typeface="Georgia" panose="02040502050405020303" pitchFamily="18" charset="0"/>
              </a:rPr>
              <a:t>Causing an unreasonable fear of harm </a:t>
            </a:r>
          </a:p>
          <a:p>
            <a:pPr>
              <a:buFont typeface="Arial" panose="020B0604020202020204" pitchFamily="34" charset="0"/>
              <a:buChar char="•"/>
            </a:pPr>
            <a:r>
              <a:rPr lang="en-US" sz="2800" dirty="0">
                <a:solidFill>
                  <a:schemeClr val="tx1"/>
                </a:solidFill>
                <a:latin typeface="Georgia" panose="02040502050405020303" pitchFamily="18" charset="0"/>
              </a:rPr>
              <a:t>Denying a benefit</a:t>
            </a:r>
          </a:p>
          <a:p>
            <a:pPr>
              <a:buFont typeface="Arial" panose="020B0604020202020204" pitchFamily="34" charset="0"/>
              <a:buChar char="•"/>
            </a:pPr>
            <a:r>
              <a:rPr lang="en-US" sz="2800" dirty="0">
                <a:solidFill>
                  <a:schemeClr val="tx1"/>
                </a:solidFill>
                <a:latin typeface="Georgia" panose="02040502050405020303" pitchFamily="18" charset="0"/>
              </a:rPr>
              <a:t>Impersonating someone else on dating apps, etc.</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381323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445E-4C9E-4169-BE6A-16003B345CB0}"/>
              </a:ext>
            </a:extLst>
          </p:cNvPr>
          <p:cNvSpPr>
            <a:spLocks noGrp="1"/>
          </p:cNvSpPr>
          <p:nvPr>
            <p:ph type="title" idx="4294967295"/>
          </p:nvPr>
        </p:nvSpPr>
        <p:spPr>
          <a:xfrm>
            <a:off x="0" y="0"/>
            <a:ext cx="11772900" cy="1084263"/>
          </a:xfrm>
        </p:spPr>
        <p:txBody>
          <a:bodyPr>
            <a:normAutofit fontScale="90000"/>
          </a:bodyPr>
          <a:lstStyle/>
          <a:p>
            <a:pPr algn="ctr"/>
            <a:r>
              <a:rPr lang="en-US" b="1" dirty="0">
                <a:solidFill>
                  <a:srgbClr val="FF0000"/>
                </a:solidFill>
                <a:latin typeface="Georgia" panose="02040502050405020303" pitchFamily="18" charset="0"/>
              </a:rPr>
              <a:t>Title IX Administrative Hearing Board: </a:t>
            </a:r>
          </a:p>
        </p:txBody>
      </p:sp>
      <p:sp>
        <p:nvSpPr>
          <p:cNvPr id="3" name="Content Placeholder 2">
            <a:extLst>
              <a:ext uri="{FF2B5EF4-FFF2-40B4-BE49-F238E27FC236}">
                <a16:creationId xmlns:a16="http://schemas.microsoft.com/office/drawing/2014/main" id="{7E245DF6-15B1-47B5-8D70-AA6F6F567539}"/>
              </a:ext>
            </a:extLst>
          </p:cNvPr>
          <p:cNvSpPr>
            <a:spLocks noGrp="1"/>
          </p:cNvSpPr>
          <p:nvPr>
            <p:ph idx="4294967295"/>
          </p:nvPr>
        </p:nvSpPr>
        <p:spPr>
          <a:xfrm>
            <a:off x="304800" y="1371600"/>
            <a:ext cx="11887200" cy="5029200"/>
          </a:xfrm>
        </p:spPr>
        <p:txBody>
          <a:bodyPr>
            <a:normAutofit/>
          </a:bodyPr>
          <a:lstStyle/>
          <a:p>
            <a:pPr marL="0" indent="0" algn="ctr">
              <a:buNone/>
            </a:pPr>
            <a:r>
              <a:rPr lang="en-US" sz="4000" dirty="0">
                <a:latin typeface="Aharoni" panose="02010803020104030203" pitchFamily="2" charset="-79"/>
                <a:cs typeface="Aharoni" panose="02010803020104030203" pitchFamily="2" charset="-79"/>
              </a:rPr>
              <a:t>Convenes when a TIX investigation has been conducted, and the Title IX Coordinator has determined sufficient evidence exists to move the allegation(s) to a hearing.</a:t>
            </a:r>
          </a:p>
          <a:p>
            <a:endParaRPr lang="en-US" sz="3600" dirty="0">
              <a:latin typeface="Aharoni" panose="02010803020104030203" pitchFamily="2" charset="-79"/>
              <a:cs typeface="Aharoni" panose="02010803020104030203" pitchFamily="2" charset="-79"/>
            </a:endParaRPr>
          </a:p>
          <a:p>
            <a:endParaRPr lang="en-US" sz="3600" dirty="0">
              <a:latin typeface="Bell MT" panose="02020503060305020303" pitchFamily="18" charset="0"/>
            </a:endParaRPr>
          </a:p>
          <a:p>
            <a:endParaRPr lang="en-US" sz="3600" dirty="0">
              <a:latin typeface="Bell MT" panose="02020503060305020303" pitchFamily="18" charset="0"/>
            </a:endParaRPr>
          </a:p>
          <a:p>
            <a:endParaRPr lang="en-US" sz="3600" dirty="0">
              <a:latin typeface="Bell MT" panose="02020503060305020303" pitchFamily="18" charset="0"/>
            </a:endParaRPr>
          </a:p>
        </p:txBody>
      </p:sp>
      <p:pic>
        <p:nvPicPr>
          <p:cNvPr id="3076" name="Picture 4" descr="Scales Of Justice Logo Free Stock Photo - Public Domain Pictures">
            <a:extLst>
              <a:ext uri="{FF2B5EF4-FFF2-40B4-BE49-F238E27FC236}">
                <a16:creationId xmlns:a16="http://schemas.microsoft.com/office/drawing/2014/main" id="{FDDA075E-797D-46A8-A1BC-E5E1326EC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48582"/>
            <a:ext cx="3173556" cy="2433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883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9126-AB72-4470-934F-519382C38959}"/>
              </a:ext>
            </a:extLst>
          </p:cNvPr>
          <p:cNvSpPr>
            <a:spLocks noGrp="1"/>
          </p:cNvSpPr>
          <p:nvPr>
            <p:ph type="title" idx="4294967295"/>
          </p:nvPr>
        </p:nvSpPr>
        <p:spPr>
          <a:xfrm>
            <a:off x="0" y="382588"/>
            <a:ext cx="12573000" cy="455612"/>
          </a:xfrm>
        </p:spPr>
        <p:txBody>
          <a:bodyPr>
            <a:normAutofit fontScale="90000"/>
          </a:bodyPr>
          <a:lstStyle/>
          <a:p>
            <a:pPr algn="ctr"/>
            <a:r>
              <a:rPr lang="en-US" b="1" dirty="0">
                <a:solidFill>
                  <a:srgbClr val="FF0000"/>
                </a:solidFill>
                <a:latin typeface="Georgia" panose="02040502050405020303" pitchFamily="18" charset="0"/>
                <a:ea typeface="Cambria" panose="02040503050406030204" pitchFamily="18" charset="0"/>
              </a:rPr>
              <a:t>Title IX Hearing:</a:t>
            </a:r>
          </a:p>
        </p:txBody>
      </p:sp>
      <p:sp>
        <p:nvSpPr>
          <p:cNvPr id="3" name="Content Placeholder 2">
            <a:extLst>
              <a:ext uri="{FF2B5EF4-FFF2-40B4-BE49-F238E27FC236}">
                <a16:creationId xmlns:a16="http://schemas.microsoft.com/office/drawing/2014/main" id="{90E7C463-26E3-4510-93B9-E0001BDCF88A}"/>
              </a:ext>
            </a:extLst>
          </p:cNvPr>
          <p:cNvSpPr>
            <a:spLocks noGrp="1"/>
          </p:cNvSpPr>
          <p:nvPr>
            <p:ph idx="4294967295"/>
          </p:nvPr>
        </p:nvSpPr>
        <p:spPr>
          <a:xfrm>
            <a:off x="228600" y="838200"/>
            <a:ext cx="11963400" cy="5334000"/>
          </a:xfrm>
        </p:spPr>
        <p:txBody>
          <a:bodyPr>
            <a:normAutofit lnSpcReduction="10000"/>
          </a:bodyPr>
          <a:lstStyle/>
          <a:p>
            <a:pPr>
              <a:buFont typeface="Wingdings" panose="05000000000000000000" pitchFamily="2" charset="2"/>
              <a:buChar char="§"/>
            </a:pPr>
            <a:r>
              <a:rPr lang="en-US" sz="4000" dirty="0">
                <a:latin typeface="Georgia" panose="02040502050405020303" pitchFamily="18" charset="0"/>
              </a:rPr>
              <a:t> </a:t>
            </a:r>
            <a:r>
              <a:rPr lang="en-US" sz="3200" dirty="0">
                <a:latin typeface="Georgia" panose="02040502050405020303" pitchFamily="18" charset="0"/>
              </a:rPr>
              <a:t>Three decision makers.</a:t>
            </a:r>
          </a:p>
          <a:p>
            <a:pPr>
              <a:buFont typeface="Wingdings" panose="05000000000000000000" pitchFamily="2" charset="2"/>
              <a:buChar char="§"/>
            </a:pPr>
            <a:r>
              <a:rPr lang="en-US" sz="3200" dirty="0">
                <a:latin typeface="Georgia" panose="02040502050405020303" pitchFamily="18" charset="0"/>
              </a:rPr>
              <a:t> TIX Coordinator selects faculty/staff from trained pool. </a:t>
            </a:r>
          </a:p>
          <a:p>
            <a:pPr>
              <a:buFont typeface="Wingdings" panose="05000000000000000000" pitchFamily="2" charset="2"/>
              <a:buChar char="§"/>
            </a:pPr>
            <a:r>
              <a:rPr lang="en-US" sz="3200" dirty="0">
                <a:latin typeface="Georgia" panose="02040502050405020303" pitchFamily="18" charset="0"/>
              </a:rPr>
              <a:t> One of three serves as chair.</a:t>
            </a:r>
          </a:p>
          <a:p>
            <a:pPr>
              <a:buFont typeface="Wingdings" panose="05000000000000000000" pitchFamily="2" charset="2"/>
              <a:buChar char="§"/>
            </a:pPr>
            <a:r>
              <a:rPr lang="en-US" sz="3200" dirty="0">
                <a:latin typeface="Georgia" panose="02040502050405020303" pitchFamily="18" charset="0"/>
              </a:rPr>
              <a:t> Respondent and Complainant’s Advisor (no x exam by advisor in 2024)</a:t>
            </a:r>
          </a:p>
          <a:p>
            <a:pPr>
              <a:buFont typeface="Wingdings" panose="05000000000000000000" pitchFamily="2" charset="2"/>
              <a:buChar char="§"/>
            </a:pPr>
            <a:r>
              <a:rPr lang="en-US" sz="3200" dirty="0">
                <a:latin typeface="Georgia" panose="02040502050405020303" pitchFamily="18" charset="0"/>
              </a:rPr>
              <a:t> Investigator (s)  </a:t>
            </a:r>
          </a:p>
          <a:p>
            <a:pPr>
              <a:buFont typeface="Wingdings" panose="05000000000000000000" pitchFamily="2" charset="2"/>
              <a:buChar char="§"/>
            </a:pPr>
            <a:r>
              <a:rPr lang="en-US" sz="3200" dirty="0">
                <a:latin typeface="Georgia" panose="02040502050405020303" pitchFamily="18" charset="0"/>
              </a:rPr>
              <a:t> Any Witnesses – Do not have to attend to use statement.</a:t>
            </a:r>
          </a:p>
          <a:p>
            <a:pPr marL="0" indent="0" algn="ctr">
              <a:buNone/>
            </a:pPr>
            <a:r>
              <a:rPr lang="en-US" sz="3200" dirty="0">
                <a:latin typeface="Georgia" panose="02040502050405020303" pitchFamily="18" charset="0"/>
                <a:ea typeface="Cambria" panose="02040503050406030204" pitchFamily="18" charset="0"/>
              </a:rPr>
              <a:t> </a:t>
            </a:r>
            <a:r>
              <a:rPr lang="en-US" sz="3200" b="1" dirty="0">
                <a:latin typeface="Georgia" panose="02040502050405020303" pitchFamily="18" charset="0"/>
                <a:ea typeface="Cambria" panose="02040503050406030204" pitchFamily="18" charset="0"/>
              </a:rPr>
              <a:t>Change 2024 – can take less weight if a party does not attend; lack of attendance can not be used to make sole judgement</a:t>
            </a:r>
            <a:r>
              <a:rPr lang="en-US" sz="3200" dirty="0">
                <a:latin typeface="Georgia" panose="02040502050405020303" pitchFamily="18" charset="0"/>
                <a:ea typeface="Cambria" panose="02040503050406030204" pitchFamily="18" charset="0"/>
              </a:rPr>
              <a:t>. </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21878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9126-AB72-4470-934F-519382C38959}"/>
              </a:ext>
            </a:extLst>
          </p:cNvPr>
          <p:cNvSpPr>
            <a:spLocks noGrp="1"/>
          </p:cNvSpPr>
          <p:nvPr>
            <p:ph type="title" idx="4294967295"/>
          </p:nvPr>
        </p:nvSpPr>
        <p:spPr>
          <a:xfrm>
            <a:off x="0" y="-152399"/>
            <a:ext cx="12192000" cy="1141414"/>
          </a:xfrm>
        </p:spPr>
        <p:txBody>
          <a:bodyPr>
            <a:normAutofit fontScale="90000"/>
          </a:bodyPr>
          <a:lstStyle/>
          <a:p>
            <a:pPr algn="ctr"/>
            <a:br>
              <a:rPr lang="en-US" b="1" dirty="0">
                <a:solidFill>
                  <a:srgbClr val="FF0000"/>
                </a:solidFill>
                <a:latin typeface="Georgia" panose="02040502050405020303" pitchFamily="18" charset="0"/>
                <a:ea typeface="Cambria" panose="02040503050406030204" pitchFamily="18" charset="0"/>
              </a:rPr>
            </a:br>
            <a:r>
              <a:rPr lang="en-US" b="1" dirty="0">
                <a:solidFill>
                  <a:srgbClr val="FF0000"/>
                </a:solidFill>
                <a:latin typeface="Georgia" panose="02040502050405020303" pitchFamily="18" charset="0"/>
                <a:ea typeface="Cambria" panose="02040503050406030204" pitchFamily="18" charset="0"/>
              </a:rPr>
              <a:t>Title IX Hearing Board Responsibilities: </a:t>
            </a:r>
          </a:p>
        </p:txBody>
      </p:sp>
      <p:sp>
        <p:nvSpPr>
          <p:cNvPr id="3" name="Content Placeholder 2">
            <a:extLst>
              <a:ext uri="{FF2B5EF4-FFF2-40B4-BE49-F238E27FC236}">
                <a16:creationId xmlns:a16="http://schemas.microsoft.com/office/drawing/2014/main" id="{90E7C463-26E3-4510-93B9-E0001BDCF88A}"/>
              </a:ext>
            </a:extLst>
          </p:cNvPr>
          <p:cNvSpPr>
            <a:spLocks noGrp="1"/>
          </p:cNvSpPr>
          <p:nvPr>
            <p:ph idx="4294967295"/>
          </p:nvPr>
        </p:nvSpPr>
        <p:spPr>
          <a:xfrm>
            <a:off x="228600" y="1066800"/>
            <a:ext cx="11887200" cy="5486400"/>
          </a:xfrm>
        </p:spPr>
        <p:txBody>
          <a:bodyPr>
            <a:noAutofit/>
          </a:bodyPr>
          <a:lstStyle/>
          <a:p>
            <a:pPr>
              <a:buFont typeface="Wingdings" panose="05000000000000000000" pitchFamily="2" charset="2"/>
              <a:buChar char="§"/>
            </a:pPr>
            <a:r>
              <a:rPr lang="en-US" sz="1800" dirty="0">
                <a:latin typeface="Georgia" panose="02040502050405020303" pitchFamily="18" charset="0"/>
              </a:rPr>
              <a:t>Familiarity of the Marist College Harassment and Sexual Misconduct policy.   </a:t>
            </a:r>
            <a:r>
              <a:rPr lang="en-US" sz="1800" dirty="0">
                <a:latin typeface="Georgia" panose="02040502050405020303" pitchFamily="18" charset="0"/>
                <a:hlinkClick r:id="rId3"/>
              </a:rPr>
              <a:t>www.marist.edu/title-ix</a:t>
            </a:r>
            <a:endParaRPr lang="en-US" sz="1800" dirty="0">
              <a:latin typeface="Georgia" panose="02040502050405020303" pitchFamily="18" charset="0"/>
            </a:endParaRPr>
          </a:p>
          <a:p>
            <a:pPr>
              <a:buFont typeface="Wingdings" panose="05000000000000000000" pitchFamily="2" charset="2"/>
              <a:buChar char="§"/>
            </a:pPr>
            <a:r>
              <a:rPr lang="en-US" sz="1800" dirty="0">
                <a:latin typeface="Georgia" panose="02040502050405020303" pitchFamily="18" charset="0"/>
              </a:rPr>
              <a:t>Definition of Affirmative Consent/Incapacitation/Amnesty.</a:t>
            </a:r>
          </a:p>
          <a:p>
            <a:pPr>
              <a:buFont typeface="Wingdings" panose="05000000000000000000" pitchFamily="2" charset="2"/>
              <a:buChar char="§"/>
            </a:pPr>
            <a:r>
              <a:rPr lang="en-US" sz="1800" dirty="0">
                <a:latin typeface="Georgia" panose="02040502050405020303" pitchFamily="18" charset="0"/>
              </a:rPr>
              <a:t>Provide a fair and objective outcome. </a:t>
            </a:r>
          </a:p>
          <a:p>
            <a:pPr>
              <a:buFont typeface="Wingdings" panose="05000000000000000000" pitchFamily="2" charset="2"/>
              <a:buChar char="§"/>
            </a:pPr>
            <a:r>
              <a:rPr lang="en-US" sz="1800" dirty="0">
                <a:latin typeface="Georgia" panose="02040502050405020303" pitchFamily="18" charset="0"/>
              </a:rPr>
              <a:t>Training at least eight hours with SUNY SCI. </a:t>
            </a:r>
          </a:p>
          <a:p>
            <a:pPr>
              <a:buFont typeface="Wingdings" panose="05000000000000000000" pitchFamily="2" charset="2"/>
              <a:buChar char="§"/>
            </a:pPr>
            <a:r>
              <a:rPr lang="en-US" sz="1800" dirty="0">
                <a:latin typeface="Georgia" panose="02040502050405020303" pitchFamily="18" charset="0"/>
              </a:rPr>
              <a:t>Required topics– Bias, Stereotypes, trauma-informed practices, relevancy, definition of sexual harassment (sex-based discrimination) and sex discrimination.</a:t>
            </a:r>
          </a:p>
          <a:p>
            <a:pPr>
              <a:buFont typeface="Wingdings" panose="05000000000000000000" pitchFamily="2" charset="2"/>
              <a:buChar char="§"/>
            </a:pPr>
            <a:r>
              <a:rPr lang="en-US" sz="1800" dirty="0">
                <a:latin typeface="Georgia" panose="02040502050405020303" pitchFamily="18" charset="0"/>
              </a:rPr>
              <a:t>Be familiar with the investigative packet.  </a:t>
            </a:r>
          </a:p>
          <a:p>
            <a:pPr>
              <a:buFont typeface="Wingdings" panose="05000000000000000000" pitchFamily="2" charset="2"/>
              <a:buChar char="§"/>
            </a:pPr>
            <a:r>
              <a:rPr lang="en-US" sz="1800" dirty="0">
                <a:latin typeface="Georgia" panose="02040502050405020303" pitchFamily="18" charset="0"/>
              </a:rPr>
              <a:t>Ask questions if you need assistance.</a:t>
            </a:r>
          </a:p>
          <a:p>
            <a:pPr>
              <a:buFont typeface="Wingdings" panose="05000000000000000000" pitchFamily="2" charset="2"/>
              <a:buChar char="§"/>
            </a:pPr>
            <a:r>
              <a:rPr lang="en-US" sz="1800" dirty="0">
                <a:latin typeface="Georgia" panose="02040502050405020303" pitchFamily="18" charset="0"/>
              </a:rPr>
              <a:t>Chair has additional responsibilities: facilitate the hearing, determine relevance, deliver the outcome and rationale to the TIX Coordinator. </a:t>
            </a:r>
          </a:p>
          <a:p>
            <a:pPr>
              <a:buFont typeface="Wingdings" panose="05000000000000000000" pitchFamily="2" charset="2"/>
              <a:buChar char="§"/>
            </a:pPr>
            <a:r>
              <a:rPr lang="en-US" sz="1800" dirty="0">
                <a:latin typeface="Georgia" panose="02040502050405020303" pitchFamily="18" charset="0"/>
              </a:rPr>
              <a:t>Ensure the hearing is being recorded through at least two mediums: Zoom and a voice recorder.   If in-person – two recorders.</a:t>
            </a:r>
          </a:p>
          <a:p>
            <a:pPr marL="0" indent="0">
              <a:buNone/>
            </a:pPr>
            <a:endParaRPr lang="en-US" sz="2800" dirty="0">
              <a:latin typeface="Bell MT" panose="02020503060305020303" pitchFamily="18" charset="0"/>
            </a:endParaRPr>
          </a:p>
        </p:txBody>
      </p:sp>
    </p:spTree>
    <p:extLst>
      <p:ext uri="{BB962C8B-B14F-4D97-AF65-F5344CB8AC3E}">
        <p14:creationId xmlns:p14="http://schemas.microsoft.com/office/powerpoint/2010/main" val="757924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7F800A-942C-809A-90B0-5AFC52F21DC6}"/>
              </a:ext>
            </a:extLst>
          </p:cNvPr>
          <p:cNvSpPr txBox="1"/>
          <p:nvPr/>
        </p:nvSpPr>
        <p:spPr>
          <a:xfrm>
            <a:off x="685800" y="152400"/>
            <a:ext cx="10744200" cy="6771084"/>
          </a:xfrm>
          <a:prstGeom prst="rect">
            <a:avLst/>
          </a:prstGeom>
          <a:noFill/>
        </p:spPr>
        <p:txBody>
          <a:bodyPr wrap="square" rtlCol="0">
            <a:spAutoFit/>
          </a:bodyPr>
          <a:lstStyle/>
          <a:p>
            <a:pPr algn="ctr"/>
            <a:r>
              <a:rPr lang="en-US" sz="2800" b="1" dirty="0">
                <a:solidFill>
                  <a:schemeClr val="accent1"/>
                </a:solidFill>
                <a:latin typeface="Georgia" panose="02040502050405020303" pitchFamily="18" charset="0"/>
              </a:rPr>
              <a:t>   Questioning and Relevancy in a TIX Hearing: </a:t>
            </a:r>
          </a:p>
          <a:p>
            <a:r>
              <a:rPr lang="en-US" sz="2000" b="1" dirty="0">
                <a:solidFill>
                  <a:schemeClr val="accent1"/>
                </a:solidFill>
                <a:latin typeface="Georgia" panose="02040502050405020303" pitchFamily="18" charset="0"/>
              </a:rPr>
              <a:t>Yes: </a:t>
            </a:r>
          </a:p>
          <a:p>
            <a:r>
              <a:rPr lang="en-US" sz="2000" b="1" dirty="0">
                <a:latin typeface="Georgia" panose="02040502050405020303" pitchFamily="18" charset="0"/>
              </a:rPr>
              <a:t>Relevant Questions  </a:t>
            </a:r>
            <a:r>
              <a:rPr lang="en-US" sz="2000" dirty="0">
                <a:latin typeface="Georgia" panose="02040502050405020303" pitchFamily="18" charset="0"/>
              </a:rPr>
              <a:t>- Questions that lead you to determine if the alleged behavior occurred</a:t>
            </a:r>
          </a:p>
          <a:p>
            <a:endParaRPr lang="en-US" sz="2000" dirty="0">
              <a:latin typeface="Georgia" panose="02040502050405020303" pitchFamily="18" charset="0"/>
            </a:endParaRPr>
          </a:p>
          <a:p>
            <a:r>
              <a:rPr lang="en-US" sz="2000" b="1" dirty="0">
                <a:latin typeface="Georgia" panose="02040502050405020303" pitchFamily="18" charset="0"/>
              </a:rPr>
              <a:t>Questions are relevant when they seek evidence that may aid in showing whether the alleged sex discrimination occurred; evidence is relevant when it may aid a decisionmaker in determining whether the alleged sex discrimination occurred. </a:t>
            </a:r>
          </a:p>
          <a:p>
            <a:endParaRPr lang="en-US" dirty="0">
              <a:latin typeface="Amasis MT Pro Black" panose="02040A04050005020304" pitchFamily="18" charset="0"/>
            </a:endParaRPr>
          </a:p>
          <a:p>
            <a:pPr algn="ctr"/>
            <a:r>
              <a:rPr lang="en-US" b="1" dirty="0">
                <a:latin typeface="Amasis MT Pro Black" panose="02040A04050005020304" pitchFamily="18" charset="0"/>
              </a:rPr>
              <a:t>Questions are sent to Chair in advance of the hearing to determine relevancy.</a:t>
            </a:r>
            <a:endParaRPr lang="en-US" dirty="0">
              <a:latin typeface="Amasis MT Pro Black" panose="02040A04050005020304" pitchFamily="18" charset="0"/>
            </a:endParaRPr>
          </a:p>
          <a:p>
            <a:pPr marL="342900" indent="-342900">
              <a:buAutoNum type="arabicPeriod"/>
            </a:pPr>
            <a:endParaRPr lang="en-US" dirty="0">
              <a:latin typeface="Amasis MT Pro Black" panose="02040A04050005020304" pitchFamily="18" charset="0"/>
            </a:endParaRPr>
          </a:p>
          <a:p>
            <a:r>
              <a:rPr lang="en-US" sz="2000" b="1" dirty="0">
                <a:solidFill>
                  <a:schemeClr val="accent1"/>
                </a:solidFill>
                <a:latin typeface="Georgia" panose="02040502050405020303" pitchFamily="18" charset="0"/>
              </a:rPr>
              <a:t>No:</a:t>
            </a:r>
          </a:p>
          <a:p>
            <a:pPr marL="342900" indent="-342900">
              <a:buAutoNum type="arabicPeriod"/>
            </a:pPr>
            <a:r>
              <a:rPr lang="en-US" sz="2000" dirty="0">
                <a:latin typeface="Georgia" panose="02040502050405020303" pitchFamily="18" charset="0"/>
              </a:rPr>
              <a:t>Past Discipline History </a:t>
            </a:r>
          </a:p>
          <a:p>
            <a:pPr marL="342900" indent="-342900">
              <a:buAutoNum type="arabicPeriod"/>
            </a:pPr>
            <a:r>
              <a:rPr lang="en-US" sz="2000" dirty="0">
                <a:latin typeface="Georgia" panose="02040502050405020303" pitchFamily="18" charset="0"/>
              </a:rPr>
              <a:t>Past Sexual History </a:t>
            </a:r>
          </a:p>
          <a:p>
            <a:pPr marL="342900" indent="-342900">
              <a:buAutoNum type="arabicPeriod"/>
            </a:pPr>
            <a:r>
              <a:rPr lang="en-US" sz="2000" dirty="0">
                <a:latin typeface="Georgia" panose="02040502050405020303" pitchFamily="18" charset="0"/>
              </a:rPr>
              <a:t>Medical/Mental Health  - unless consent was given by the party.</a:t>
            </a:r>
          </a:p>
          <a:p>
            <a:pPr marL="342900" indent="-342900">
              <a:buAutoNum type="arabicPeriod"/>
            </a:pPr>
            <a:r>
              <a:rPr lang="en-US" sz="2000" dirty="0">
                <a:latin typeface="Georgia" panose="02040502050405020303" pitchFamily="18" charset="0"/>
              </a:rPr>
              <a:t>Anything that does not lead you to a determination if the allegation occurred.</a:t>
            </a:r>
          </a:p>
          <a:p>
            <a:endParaRPr lang="en-US" sz="2000" dirty="0">
              <a:latin typeface="Georgia" panose="02040502050405020303" pitchFamily="18" charset="0"/>
            </a:endParaRPr>
          </a:p>
          <a:p>
            <a:pPr algn="ctr"/>
            <a:r>
              <a:rPr lang="en-US" sz="2000" b="1" dirty="0">
                <a:latin typeface="Georgia" panose="02040502050405020303" pitchFamily="18" charset="0"/>
              </a:rPr>
              <a:t>Not an interrogation  - we are deciding if our SMP was violated by a preponderance of the evidence (more likely than not). </a:t>
            </a:r>
          </a:p>
          <a:p>
            <a:pPr marL="342900" indent="-342900">
              <a:buAutoNum type="arabicPeriod"/>
            </a:pPr>
            <a:endParaRPr lang="en-US" b="1" dirty="0"/>
          </a:p>
          <a:p>
            <a:pPr marL="342900" indent="-342900">
              <a:buAutoNum type="arabicPeriod"/>
            </a:pPr>
            <a:endParaRPr lang="en-US" dirty="0"/>
          </a:p>
          <a:p>
            <a:endParaRPr lang="en-US" dirty="0"/>
          </a:p>
          <a:p>
            <a:endParaRPr lang="en-US" dirty="0"/>
          </a:p>
        </p:txBody>
      </p:sp>
    </p:spTree>
    <p:extLst>
      <p:ext uri="{BB962C8B-B14F-4D97-AF65-F5344CB8AC3E}">
        <p14:creationId xmlns:p14="http://schemas.microsoft.com/office/powerpoint/2010/main" val="1691898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DBD5-55AF-4128-88C3-83989E168013}"/>
              </a:ext>
            </a:extLst>
          </p:cNvPr>
          <p:cNvSpPr>
            <a:spLocks noGrp="1"/>
          </p:cNvSpPr>
          <p:nvPr>
            <p:ph type="title" idx="4294967295"/>
          </p:nvPr>
        </p:nvSpPr>
        <p:spPr>
          <a:xfrm>
            <a:off x="-153988" y="1"/>
            <a:ext cx="12345988" cy="1066799"/>
          </a:xfrm>
        </p:spPr>
        <p:txBody>
          <a:bodyPr/>
          <a:lstStyle/>
          <a:p>
            <a:pPr algn="ctr"/>
            <a:r>
              <a:rPr lang="en-US" b="1" dirty="0">
                <a:solidFill>
                  <a:srgbClr val="FF0000"/>
                </a:solidFill>
                <a:latin typeface="Georgia" panose="02040502050405020303" pitchFamily="18" charset="0"/>
              </a:rPr>
              <a:t>      TIX Hearing Board Deliberations:</a:t>
            </a:r>
          </a:p>
        </p:txBody>
      </p:sp>
      <p:sp>
        <p:nvSpPr>
          <p:cNvPr id="3" name="Content Placeholder 2">
            <a:extLst>
              <a:ext uri="{FF2B5EF4-FFF2-40B4-BE49-F238E27FC236}">
                <a16:creationId xmlns:a16="http://schemas.microsoft.com/office/drawing/2014/main" id="{9DFA4EB4-B393-44F2-9D2D-466923A556E4}"/>
              </a:ext>
            </a:extLst>
          </p:cNvPr>
          <p:cNvSpPr>
            <a:spLocks noGrp="1"/>
          </p:cNvSpPr>
          <p:nvPr>
            <p:ph idx="4294967295"/>
          </p:nvPr>
        </p:nvSpPr>
        <p:spPr>
          <a:xfrm>
            <a:off x="76200" y="1295400"/>
            <a:ext cx="12115799" cy="4953000"/>
          </a:xfrm>
        </p:spPr>
        <p:txBody>
          <a:bodyPr>
            <a:normAutofit fontScale="92500"/>
          </a:bodyPr>
          <a:lstStyle/>
          <a:p>
            <a:pPr marL="0" indent="0" algn="ctr">
              <a:buNone/>
            </a:pPr>
            <a:r>
              <a:rPr lang="en-US" sz="2800" dirty="0">
                <a:latin typeface="Georgia" panose="02040502050405020303" pitchFamily="18" charset="0"/>
              </a:rPr>
              <a:t> </a:t>
            </a:r>
            <a:r>
              <a:rPr lang="en-US" sz="2800" b="1" dirty="0">
                <a:latin typeface="Georgia" panose="02040502050405020303" pitchFamily="18" charset="0"/>
              </a:rPr>
              <a:t>Deliberate in closed session; determine the outcome.</a:t>
            </a:r>
          </a:p>
          <a:p>
            <a:pPr>
              <a:buFont typeface="Wingdings" panose="05000000000000000000" pitchFamily="2" charset="2"/>
              <a:buChar char="§"/>
            </a:pPr>
            <a:r>
              <a:rPr lang="en-US" sz="2800" b="1" dirty="0">
                <a:latin typeface="Georgia" panose="02040502050405020303" pitchFamily="18" charset="0"/>
              </a:rPr>
              <a:t>Responsible</a:t>
            </a:r>
            <a:r>
              <a:rPr lang="en-US" sz="2800" dirty="0">
                <a:latin typeface="Georgia" panose="02040502050405020303" pitchFamily="18" charset="0"/>
              </a:rPr>
              <a:t>: 	</a:t>
            </a:r>
          </a:p>
          <a:p>
            <a:pPr lvl="1">
              <a:buFont typeface="Wingdings" panose="05000000000000000000" pitchFamily="2" charset="2"/>
              <a:buChar char="§"/>
            </a:pPr>
            <a:r>
              <a:rPr lang="en-US" sz="2600" dirty="0">
                <a:latin typeface="Georgia" panose="02040502050405020303" pitchFamily="18" charset="0"/>
              </a:rPr>
              <a:t>Read impact statement(s) if provided.  </a:t>
            </a:r>
          </a:p>
          <a:p>
            <a:pPr lvl="1">
              <a:buFont typeface="Wingdings" panose="05000000000000000000" pitchFamily="2" charset="2"/>
              <a:buChar char="§"/>
            </a:pPr>
            <a:r>
              <a:rPr lang="en-US" sz="2800" dirty="0">
                <a:latin typeface="Georgia" panose="02040502050405020303" pitchFamily="18" charset="0"/>
              </a:rPr>
              <a:t>Determine sanctions; same as in the Code of Student Conduct.</a:t>
            </a:r>
          </a:p>
          <a:p>
            <a:pPr lvl="1">
              <a:buFont typeface="Wingdings" panose="05000000000000000000" pitchFamily="2" charset="2"/>
              <a:buChar char="§"/>
            </a:pPr>
            <a:r>
              <a:rPr lang="en-US" sz="2800" dirty="0">
                <a:latin typeface="Georgia" panose="02040502050405020303" pitchFamily="18" charset="0"/>
              </a:rPr>
              <a:t>Write a detailed rationale that explains each finding(responsible or not). </a:t>
            </a:r>
          </a:p>
          <a:p>
            <a:pPr lvl="1">
              <a:buFont typeface="Wingdings" panose="05000000000000000000" pitchFamily="2" charset="2"/>
              <a:buChar char="§"/>
            </a:pPr>
            <a:r>
              <a:rPr lang="en-US" sz="2800" dirty="0">
                <a:latin typeface="Georgia" panose="02040502050405020303" pitchFamily="18" charset="0"/>
              </a:rPr>
              <a:t>“Transcript Notations” added to transcript for suspensions or dismissals.</a:t>
            </a:r>
          </a:p>
          <a:p>
            <a:pPr marL="201171" lvl="1" indent="0">
              <a:buNone/>
            </a:pPr>
            <a:endParaRPr lang="en-US" sz="2800" dirty="0">
              <a:latin typeface="Georgia" panose="02040502050405020303" pitchFamily="18" charset="0"/>
            </a:endParaRPr>
          </a:p>
          <a:p>
            <a:pPr marL="201171" lvl="1" indent="0">
              <a:buNone/>
            </a:pPr>
            <a:r>
              <a:rPr lang="en-US" sz="2800" dirty="0">
                <a:latin typeface="Georgia" panose="02040502050405020303" pitchFamily="18" charset="0"/>
              </a:rPr>
              <a:t>Not responsible: still write a rational for why you found student not responsible. </a:t>
            </a:r>
          </a:p>
          <a:p>
            <a:pPr marL="201171" lvl="1" indent="0">
              <a:buNone/>
            </a:pPr>
            <a:endParaRPr lang="en-US" sz="2800" dirty="0">
              <a:latin typeface="Georgia" panose="02040502050405020303" pitchFamily="18" charset="0"/>
            </a:endParaRPr>
          </a:p>
          <a:p>
            <a:pPr marL="0" indent="0" algn="ctr">
              <a:buNone/>
            </a:pPr>
            <a:r>
              <a:rPr lang="en-US" sz="2800" b="1" dirty="0">
                <a:latin typeface="Georgia" panose="02040502050405020303" pitchFamily="18" charset="0"/>
              </a:rPr>
              <a:t>TIX Coordinator delivers decision, in writing, to both parties, within ten business days of the decision.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620328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297AFF-3B1C-FDCF-B5EB-FF301E399791}"/>
              </a:ext>
            </a:extLst>
          </p:cNvPr>
          <p:cNvSpPr txBox="1"/>
          <p:nvPr/>
        </p:nvSpPr>
        <p:spPr>
          <a:xfrm>
            <a:off x="175548" y="228600"/>
            <a:ext cx="11940251" cy="2554545"/>
          </a:xfrm>
          <a:prstGeom prst="rect">
            <a:avLst/>
          </a:prstGeom>
          <a:noFill/>
        </p:spPr>
        <p:txBody>
          <a:bodyPr wrap="square" rtlCol="0">
            <a:spAutoFit/>
          </a:bodyPr>
          <a:lstStyle/>
          <a:p>
            <a:pPr algn="ctr"/>
            <a:r>
              <a:rPr lang="en-US" sz="4000" b="1" dirty="0">
                <a:solidFill>
                  <a:srgbClr val="FF0000"/>
                </a:solidFill>
                <a:latin typeface="Georgia" panose="02040502050405020303" pitchFamily="18" charset="0"/>
              </a:rPr>
              <a:t>       Equity Lense in Sanctioning</a:t>
            </a:r>
            <a:r>
              <a:rPr lang="en-US" sz="4000" dirty="0">
                <a:solidFill>
                  <a:srgbClr val="FF0000"/>
                </a:solidFill>
                <a:latin typeface="Georgia" panose="02040502050405020303" pitchFamily="18" charset="0"/>
              </a:rPr>
              <a:t>:</a:t>
            </a:r>
          </a:p>
          <a:p>
            <a:pPr algn="ctr"/>
            <a:endParaRPr lang="en-US" sz="4000" dirty="0">
              <a:solidFill>
                <a:srgbClr val="FF0000"/>
              </a:solidFill>
              <a:latin typeface="Georgia" panose="02040502050405020303" pitchFamily="18" charset="0"/>
            </a:endParaRPr>
          </a:p>
          <a:p>
            <a:pPr algn="ctr"/>
            <a:endParaRPr lang="en-US" sz="4000" dirty="0">
              <a:solidFill>
                <a:srgbClr val="FF0000"/>
              </a:solidFill>
              <a:latin typeface="Georgia" panose="02040502050405020303" pitchFamily="18" charset="0"/>
            </a:endParaRPr>
          </a:p>
          <a:p>
            <a:pPr algn="ctr"/>
            <a:r>
              <a:rPr lang="en-US" sz="4000" dirty="0">
                <a:solidFill>
                  <a:srgbClr val="FF0000"/>
                </a:solidFill>
                <a:latin typeface="Georgia" panose="02040502050405020303" pitchFamily="18" charset="0"/>
              </a:rPr>
              <a:t> </a:t>
            </a:r>
          </a:p>
        </p:txBody>
      </p:sp>
      <p:sp>
        <p:nvSpPr>
          <p:cNvPr id="4" name="TextBox 3">
            <a:extLst>
              <a:ext uri="{FF2B5EF4-FFF2-40B4-BE49-F238E27FC236}">
                <a16:creationId xmlns:a16="http://schemas.microsoft.com/office/drawing/2014/main" id="{BEC07D76-C66D-0F23-5078-C5D6D9123B32}"/>
              </a:ext>
            </a:extLst>
          </p:cNvPr>
          <p:cNvSpPr txBox="1"/>
          <p:nvPr/>
        </p:nvSpPr>
        <p:spPr>
          <a:xfrm>
            <a:off x="76200" y="1143000"/>
            <a:ext cx="12115800" cy="5739289"/>
          </a:xfrm>
          <a:prstGeom prst="rect">
            <a:avLst/>
          </a:prstGeom>
          <a:noFill/>
        </p:spPr>
        <p:txBody>
          <a:bodyPr wrap="square" rtlCol="0">
            <a:spAutoFit/>
          </a:bodyPr>
          <a:lstStyle/>
          <a:p>
            <a:pPr algn="ctr"/>
            <a:r>
              <a:rPr lang="en-US" sz="3200" b="1" dirty="0">
                <a:latin typeface="Georgia" panose="02040502050405020303" pitchFamily="18" charset="0"/>
                <a:cs typeface="Aharoni" panose="02010803020104030203" pitchFamily="2" charset="-79"/>
              </a:rPr>
              <a:t>When a panel concludes a respondent is suitable to remain at Marist - consider if sanction(s) has a disparate impact on an already marginalized group?   </a:t>
            </a:r>
          </a:p>
          <a:p>
            <a:pPr algn="ctr"/>
            <a:endParaRPr lang="en-US" sz="3200" b="1" dirty="0">
              <a:latin typeface="Georgia" panose="02040502050405020303" pitchFamily="18" charset="0"/>
              <a:cs typeface="Aharoni" panose="02010803020104030203" pitchFamily="2" charset="-79"/>
            </a:endParaRPr>
          </a:p>
          <a:p>
            <a:pPr algn="ctr"/>
            <a:r>
              <a:rPr lang="en-US" sz="2000" b="1" u="sng" dirty="0">
                <a:latin typeface="Georgia" panose="02040502050405020303" pitchFamily="18" charset="0"/>
                <a:cs typeface="Aharoni" panose="02010803020104030203" pitchFamily="2" charset="-79"/>
              </a:rPr>
              <a:t>Examples:</a:t>
            </a:r>
            <a:r>
              <a:rPr lang="en-US" sz="2000" b="1" dirty="0">
                <a:latin typeface="Georgia" panose="02040502050405020303" pitchFamily="18" charset="0"/>
                <a:cs typeface="Aharoni" panose="02010803020104030203" pitchFamily="2" charset="-79"/>
              </a:rPr>
              <a:t> First generation students, Diverse students by ethnicity, race or age, members of the LGBTQIA+ (Lesbian, Gay, Bisexual, Transgender, Queer, Intersex, Asexual) community, Non-traditional students (homeless, single parents, etc.), Culturally/Linguistically Diverse Low socio-economic status, Persons with disabilities, Veterans.</a:t>
            </a:r>
            <a:endParaRPr lang="en-US" sz="2000" b="1" i="0" u="sng" dirty="0">
              <a:effectLst/>
              <a:latin typeface="Georgia" panose="02040502050405020303" pitchFamily="18" charset="0"/>
            </a:endParaRPr>
          </a:p>
          <a:p>
            <a:pPr algn="ctr"/>
            <a:endParaRPr lang="en-US" sz="3200" b="1" i="0" u="sng" dirty="0">
              <a:effectLst/>
              <a:latin typeface="Georgia" panose="02040502050405020303" pitchFamily="18" charset="0"/>
            </a:endParaRPr>
          </a:p>
          <a:p>
            <a:pPr algn="ctr"/>
            <a:r>
              <a:rPr lang="en-US" sz="2800" b="1" i="0" u="sng" dirty="0">
                <a:effectLst/>
                <a:latin typeface="Georgia" panose="02040502050405020303" pitchFamily="18" charset="0"/>
              </a:rPr>
              <a:t>When possible and appropriate:</a:t>
            </a:r>
            <a:r>
              <a:rPr lang="en-US" sz="2800" b="1" i="0" dirty="0">
                <a:effectLst/>
                <a:latin typeface="Georgia" panose="02040502050405020303" pitchFamily="18" charset="0"/>
              </a:rPr>
              <a:t> Tailor interventions based on the unique circumstances of the student.</a:t>
            </a:r>
            <a:endParaRPr lang="en-US" sz="2800" b="1" dirty="0">
              <a:latin typeface="Georgia" panose="02040502050405020303" pitchFamily="18" charset="0"/>
            </a:endParaRPr>
          </a:p>
          <a:p>
            <a:endParaRPr lang="en-US" sz="2800" dirty="0">
              <a:latin typeface="Georgia" panose="02040502050405020303" pitchFamily="18" charset="0"/>
            </a:endParaRPr>
          </a:p>
          <a:p>
            <a:endParaRPr lang="en-US" dirty="0"/>
          </a:p>
        </p:txBody>
      </p:sp>
    </p:spTree>
    <p:extLst>
      <p:ext uri="{BB962C8B-B14F-4D97-AF65-F5344CB8AC3E}">
        <p14:creationId xmlns:p14="http://schemas.microsoft.com/office/powerpoint/2010/main" val="1361548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FEC4-E7DE-434D-98CC-A1CCA2D53C9E}"/>
              </a:ext>
            </a:extLst>
          </p:cNvPr>
          <p:cNvSpPr>
            <a:spLocks noGrp="1"/>
          </p:cNvSpPr>
          <p:nvPr>
            <p:ph type="title" idx="4294967295"/>
          </p:nvPr>
        </p:nvSpPr>
        <p:spPr>
          <a:xfrm>
            <a:off x="152400" y="287338"/>
            <a:ext cx="12039600" cy="685800"/>
          </a:xfrm>
        </p:spPr>
        <p:txBody>
          <a:bodyPr>
            <a:noAutofit/>
          </a:bodyPr>
          <a:lstStyle/>
          <a:p>
            <a:pPr algn="ctr"/>
            <a:r>
              <a:rPr lang="en-US" sz="5400" b="1" dirty="0">
                <a:solidFill>
                  <a:srgbClr val="FF0000"/>
                </a:solidFill>
                <a:latin typeface="Georgia" panose="02040502050405020303" pitchFamily="18" charset="0"/>
              </a:rPr>
              <a:t>TIX Appeals:</a:t>
            </a:r>
          </a:p>
        </p:txBody>
      </p:sp>
      <p:sp>
        <p:nvSpPr>
          <p:cNvPr id="3" name="Rectangle 2">
            <a:extLst>
              <a:ext uri="{FF2B5EF4-FFF2-40B4-BE49-F238E27FC236}">
                <a16:creationId xmlns:a16="http://schemas.microsoft.com/office/drawing/2014/main" id="{EAFC53F5-DE6A-4E3B-ABEC-B87B556DA246}"/>
              </a:ext>
            </a:extLst>
          </p:cNvPr>
          <p:cNvSpPr/>
          <p:nvPr/>
        </p:nvSpPr>
        <p:spPr>
          <a:xfrm>
            <a:off x="571500" y="973894"/>
            <a:ext cx="11049000" cy="5293757"/>
          </a:xfrm>
          <a:prstGeom prst="rect">
            <a:avLst/>
          </a:prstGeom>
        </p:spPr>
        <p:txBody>
          <a:bodyPr wrap="square">
            <a:spAutoFit/>
          </a:bodyPr>
          <a:lstStyle/>
          <a:p>
            <a:pPr marL="457206" indent="-457206">
              <a:buFont typeface="Wingdings" panose="05000000000000000000" pitchFamily="2" charset="2"/>
              <a:buChar char="§"/>
            </a:pPr>
            <a:r>
              <a:rPr lang="en-US" sz="3200" dirty="0">
                <a:latin typeface="Georgia" panose="02040502050405020303" pitchFamily="18" charset="0"/>
              </a:rPr>
              <a:t>Respondent and/or complainant can request an appeal within five days of receiving the outcome.</a:t>
            </a:r>
          </a:p>
          <a:p>
            <a:pPr marL="457206" indent="-457206">
              <a:buFont typeface="Wingdings" panose="05000000000000000000" pitchFamily="2" charset="2"/>
              <a:buChar char="§"/>
            </a:pPr>
            <a:r>
              <a:rPr lang="en-US" sz="3200" dirty="0">
                <a:latin typeface="Georgia" panose="02040502050405020303" pitchFamily="18" charset="0"/>
              </a:rPr>
              <a:t>New panel of three reviews appeal if the appeal is on one of the following grounds – error in due process, bias, new information.   </a:t>
            </a:r>
          </a:p>
          <a:p>
            <a:pPr marL="457206" indent="-457206">
              <a:buFont typeface="Wingdings" panose="05000000000000000000" pitchFamily="2" charset="2"/>
              <a:buChar char="§"/>
            </a:pPr>
            <a:r>
              <a:rPr lang="en-US" sz="3200" dirty="0">
                <a:latin typeface="Georgia" panose="02040502050405020303" pitchFamily="18" charset="0"/>
              </a:rPr>
              <a:t>Not a re-hearing.</a:t>
            </a:r>
          </a:p>
          <a:p>
            <a:pPr marL="457206" indent="-457206">
              <a:buFont typeface="Wingdings" panose="05000000000000000000" pitchFamily="2" charset="2"/>
              <a:buChar char="§"/>
            </a:pPr>
            <a:r>
              <a:rPr lang="en-US" sz="3200" dirty="0">
                <a:latin typeface="Georgia" panose="02040502050405020303" pitchFamily="18" charset="0"/>
              </a:rPr>
              <a:t>Appeal decision is final.</a:t>
            </a:r>
          </a:p>
          <a:p>
            <a:endParaRPr lang="en-US" sz="3200" dirty="0">
              <a:latin typeface="Georgia" panose="02040502050405020303" pitchFamily="18" charset="0"/>
            </a:endParaRPr>
          </a:p>
          <a:p>
            <a:pPr marL="457206" indent="-457206" algn="ctr">
              <a:buFont typeface="Wingdings" panose="05000000000000000000" pitchFamily="2" charset="2"/>
              <a:buChar char="§"/>
            </a:pPr>
            <a:endParaRPr lang="en-US" sz="3200" dirty="0">
              <a:latin typeface="Georgia" panose="02040502050405020303" pitchFamily="18" charset="0"/>
            </a:endParaRPr>
          </a:p>
          <a:p>
            <a:pPr marL="457206" indent="-457206" algn="ctr">
              <a:buFont typeface="Wingdings" panose="05000000000000000000" pitchFamily="2" charset="2"/>
              <a:buChar char="§"/>
            </a:pPr>
            <a:r>
              <a:rPr lang="en-US" sz="3200" dirty="0">
                <a:latin typeface="Georgia" panose="02040502050405020303" pitchFamily="18" charset="0"/>
              </a:rPr>
              <a:t>If no appeal, decision by original board stands. </a:t>
            </a:r>
          </a:p>
          <a:p>
            <a:endParaRPr lang="en-US" dirty="0"/>
          </a:p>
        </p:txBody>
      </p:sp>
      <p:pic>
        <p:nvPicPr>
          <p:cNvPr id="2052" name="Picture 4" descr="Grunge Office Stamp - FINAL Stock Vector - Illustration of stamps, drawing:  3069165">
            <a:extLst>
              <a:ext uri="{FF2B5EF4-FFF2-40B4-BE49-F238E27FC236}">
                <a16:creationId xmlns:a16="http://schemas.microsoft.com/office/drawing/2014/main" id="{7353515B-4A69-433D-BFC7-B879E7CF8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962400"/>
            <a:ext cx="3886200" cy="137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15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5400"/>
            <a:ext cx="11658600" cy="1609344"/>
          </a:xfrm>
        </p:spPr>
        <p:txBody>
          <a:bodyPr>
            <a:normAutofit/>
          </a:bodyPr>
          <a:lstStyle/>
          <a:p>
            <a:pPr>
              <a:defRPr/>
            </a:pPr>
            <a:r>
              <a:rPr lang="en-US" sz="3600" dirty="0">
                <a:latin typeface="Arial Rounded MT Bold" panose="020F0704030504030204" pitchFamily="34" charset="0"/>
              </a:rPr>
              <a:t>General Steps Following a Student Conduct Incident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321335"/>
              </p:ext>
            </p:extLst>
          </p:nvPr>
        </p:nvGraphicFramePr>
        <p:xfrm>
          <a:off x="1600200" y="1447800"/>
          <a:ext cx="8915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3534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C4BC56-721B-B1B0-EB2C-B5225798BA59}"/>
              </a:ext>
            </a:extLst>
          </p:cNvPr>
          <p:cNvSpPr txBox="1"/>
          <p:nvPr/>
        </p:nvSpPr>
        <p:spPr>
          <a:xfrm>
            <a:off x="609600" y="685800"/>
            <a:ext cx="10668000" cy="3293209"/>
          </a:xfrm>
          <a:prstGeom prst="rect">
            <a:avLst/>
          </a:prstGeom>
          <a:noFill/>
        </p:spPr>
        <p:txBody>
          <a:bodyPr wrap="square">
            <a:spAutoFit/>
          </a:bodyPr>
          <a:lstStyle/>
          <a:p>
            <a:pPr algn="ctr"/>
            <a:r>
              <a:rPr lang="en-US" sz="6000" dirty="0">
                <a:solidFill>
                  <a:srgbClr val="FF0000"/>
                </a:solidFill>
                <a:latin typeface="Georgia" panose="02040502050405020303" pitchFamily="18" charset="0"/>
              </a:rPr>
              <a:t>Trauma – Informed Practices</a:t>
            </a:r>
          </a:p>
          <a:p>
            <a:pPr algn="ctr"/>
            <a:endParaRPr lang="en-US" sz="2800" dirty="0">
              <a:solidFill>
                <a:srgbClr val="FF0000"/>
              </a:solidFill>
              <a:latin typeface="Georgia" panose="02040502050405020303" pitchFamily="18" charset="0"/>
            </a:endParaRPr>
          </a:p>
          <a:p>
            <a:pPr algn="ctr"/>
            <a:r>
              <a:rPr lang="en-US" sz="4000" dirty="0">
                <a:latin typeface="Georgia" panose="02040502050405020303" pitchFamily="18" charset="0"/>
              </a:rPr>
              <a:t>Set of techniques that help people who have experienced trauma by creating a safe and caring environment. </a:t>
            </a:r>
          </a:p>
        </p:txBody>
      </p:sp>
      <p:pic>
        <p:nvPicPr>
          <p:cNvPr id="6" name="Picture 5" descr="A red letter r on a black background">
            <a:extLst>
              <a:ext uri="{FF2B5EF4-FFF2-40B4-BE49-F238E27FC236}">
                <a16:creationId xmlns:a16="http://schemas.microsoft.com/office/drawing/2014/main" id="{51AA8522-9371-0F0D-B0BC-F9D052294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 y="4471452"/>
            <a:ext cx="10839450" cy="1700748"/>
          </a:xfrm>
          <a:prstGeom prst="rect">
            <a:avLst/>
          </a:prstGeom>
        </p:spPr>
      </p:pic>
    </p:spTree>
    <p:extLst>
      <p:ext uri="{BB962C8B-B14F-4D97-AF65-F5344CB8AC3E}">
        <p14:creationId xmlns:p14="http://schemas.microsoft.com/office/powerpoint/2010/main" val="482049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9F45E3-C125-49F5-863F-3F771273B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F23C6175-7110-4DB0-BEA4-FC1D29302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044DF19B-511F-4F07-A7AD-1A010C6BFC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57524DD-2B17-F0F8-62AA-B4DF32EE26F5}"/>
              </a:ext>
            </a:extLst>
          </p:cNvPr>
          <p:cNvPicPr>
            <a:picLocks noChangeAspect="1"/>
          </p:cNvPicPr>
          <p:nvPr/>
        </p:nvPicPr>
        <p:blipFill>
          <a:blip r:embed="rId2"/>
          <a:srcRect t="15310" b="14273"/>
          <a:stretch/>
        </p:blipFill>
        <p:spPr>
          <a:xfrm>
            <a:off x="-32" y="10"/>
            <a:ext cx="12192031" cy="4915066"/>
          </a:xfrm>
          <a:prstGeom prst="rect">
            <a:avLst/>
          </a:prstGeom>
        </p:spPr>
      </p:pic>
      <p:sp>
        <p:nvSpPr>
          <p:cNvPr id="15" name="Rectangle 14">
            <a:extLst>
              <a:ext uri="{FF2B5EF4-FFF2-40B4-BE49-F238E27FC236}">
                <a16:creationId xmlns:a16="http://schemas.microsoft.com/office/drawing/2014/main" id="{D8ED3830-ABBE-41E7-B0D4-FA582F847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4F01442-8EA2-BB02-A9D7-680CD6777A9C}"/>
              </a:ext>
            </a:extLst>
          </p:cNvPr>
          <p:cNvSpPr>
            <a:spLocks noGrp="1"/>
          </p:cNvSpPr>
          <p:nvPr>
            <p:ph type="ctrTitle" idx="4294967295"/>
          </p:nvPr>
        </p:nvSpPr>
        <p:spPr>
          <a:xfrm>
            <a:off x="1065197" y="5120640"/>
            <a:ext cx="10058400" cy="822960"/>
          </a:xfrm>
        </p:spPr>
        <p:txBody>
          <a:bodyPr vert="horz" lIns="91440" tIns="45720" rIns="91440" bIns="45720" rtlCol="0" anchor="b">
            <a:normAutofit/>
          </a:bodyPr>
          <a:lstStyle/>
          <a:p>
            <a:pPr defTabSz="914400"/>
            <a:r>
              <a:rPr lang="en-US" sz="3600">
                <a:solidFill>
                  <a:srgbClr val="FFFFFF"/>
                </a:solidFill>
              </a:rPr>
              <a:t>Trauma-Informed Practices</a:t>
            </a:r>
          </a:p>
        </p:txBody>
      </p:sp>
      <p:sp>
        <p:nvSpPr>
          <p:cNvPr id="3" name="Subtitle 2">
            <a:extLst>
              <a:ext uri="{FF2B5EF4-FFF2-40B4-BE49-F238E27FC236}">
                <a16:creationId xmlns:a16="http://schemas.microsoft.com/office/drawing/2014/main" id="{3AF55507-0255-E3A6-D0EA-3D56612CEB06}"/>
              </a:ext>
            </a:extLst>
          </p:cNvPr>
          <p:cNvSpPr>
            <a:spLocks noGrp="1"/>
          </p:cNvSpPr>
          <p:nvPr>
            <p:ph type="subTitle" idx="4294967295"/>
          </p:nvPr>
        </p:nvSpPr>
        <p:spPr>
          <a:xfrm>
            <a:off x="1065212" y="5943600"/>
            <a:ext cx="10058400" cy="543513"/>
          </a:xfrm>
        </p:spPr>
        <p:txBody>
          <a:bodyPr vert="horz" lIns="91440" tIns="45720" rIns="91440" bIns="45720" rtlCol="0">
            <a:normAutofit/>
          </a:bodyPr>
          <a:lstStyle/>
          <a:p>
            <a:pPr marL="0" indent="0" defTabSz="914400">
              <a:buNone/>
            </a:pPr>
            <a:r>
              <a:rPr lang="en-US" sz="900" cap="all" spc="200">
                <a:solidFill>
                  <a:srgbClr val="FFFFFF"/>
                </a:solidFill>
                <a:latin typeface="+mj-lt"/>
              </a:rPr>
              <a:t>Tam Cacchione, LMSW</a:t>
            </a:r>
          </a:p>
          <a:p>
            <a:pPr marL="0" indent="0" defTabSz="914400">
              <a:buNone/>
            </a:pPr>
            <a:r>
              <a:rPr lang="en-US" sz="900" cap="all" spc="200">
                <a:solidFill>
                  <a:srgbClr val="FFFFFF"/>
                </a:solidFill>
                <a:latin typeface="+mj-lt"/>
                <a:hlinkClick r:id="rId3"/>
              </a:rPr>
              <a:t>Tcacchione@familyservicesny.org</a:t>
            </a:r>
            <a:endParaRPr lang="en-US" sz="900" cap="all" spc="200">
              <a:solidFill>
                <a:srgbClr val="FFFFFF"/>
              </a:solidFill>
              <a:latin typeface="+mj-lt"/>
            </a:endParaRPr>
          </a:p>
          <a:p>
            <a:pPr marL="0" indent="0" defTabSz="914400">
              <a:buNone/>
            </a:pPr>
            <a:endParaRPr lang="en-US" sz="900" cap="all" spc="200">
              <a:solidFill>
                <a:srgbClr val="FFFFFF"/>
              </a:solidFill>
              <a:latin typeface="+mj-lt"/>
            </a:endParaRPr>
          </a:p>
        </p:txBody>
      </p:sp>
      <p:sp>
        <p:nvSpPr>
          <p:cNvPr id="17" name="Rectangle 16">
            <a:extLst>
              <a:ext uri="{FF2B5EF4-FFF2-40B4-BE49-F238E27FC236}">
                <a16:creationId xmlns:a16="http://schemas.microsoft.com/office/drawing/2014/main" id="{B9F394EE-52D9-4BC8-8F01-DCF6EAD92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70920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32AA8F-7655-4585-B919-E2A0FD87E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E22C7-7020-E361-EF61-6F9CEB9274A5}"/>
              </a:ext>
            </a:extLst>
          </p:cNvPr>
          <p:cNvSpPr>
            <a:spLocks noGrp="1"/>
          </p:cNvSpPr>
          <p:nvPr>
            <p:ph type="title"/>
          </p:nvPr>
        </p:nvSpPr>
        <p:spPr>
          <a:xfrm>
            <a:off x="7859485" y="634946"/>
            <a:ext cx="3690257" cy="1450757"/>
          </a:xfrm>
        </p:spPr>
        <p:txBody>
          <a:bodyPr vert="horz" lIns="91440" tIns="45720" rIns="91440" bIns="45720" rtlCol="0">
            <a:normAutofit/>
          </a:bodyPr>
          <a:lstStyle/>
          <a:p>
            <a:r>
              <a:rPr lang="en-US" sz="3700" i="1"/>
              <a:t>What is “trauma-informed”?  </a:t>
            </a:r>
          </a:p>
        </p:txBody>
      </p:sp>
      <p:pic>
        <p:nvPicPr>
          <p:cNvPr id="5" name="Picture 4" descr="Computer Generated Lights">
            <a:extLst>
              <a:ext uri="{FF2B5EF4-FFF2-40B4-BE49-F238E27FC236}">
                <a16:creationId xmlns:a16="http://schemas.microsoft.com/office/drawing/2014/main" id="{6B00B7C0-CB43-F9A4-D150-3779BA3973B9}"/>
              </a:ext>
            </a:extLst>
          </p:cNvPr>
          <p:cNvPicPr>
            <a:picLocks noChangeAspect="1"/>
          </p:cNvPicPr>
          <p:nvPr/>
        </p:nvPicPr>
        <p:blipFill>
          <a:blip r:embed="rId2"/>
          <a:srcRect r="3785"/>
          <a:stretch/>
        </p:blipFill>
        <p:spPr>
          <a:xfrm>
            <a:off x="633999" y="640081"/>
            <a:ext cx="6909801" cy="5314406"/>
          </a:xfrm>
          <a:prstGeom prst="rect">
            <a:avLst/>
          </a:prstGeom>
        </p:spPr>
      </p:pic>
      <p:cxnSp>
        <p:nvCxnSpPr>
          <p:cNvPr id="12" name="Straight Connector 11">
            <a:extLst>
              <a:ext uri="{FF2B5EF4-FFF2-40B4-BE49-F238E27FC236}">
                <a16:creationId xmlns:a16="http://schemas.microsoft.com/office/drawing/2014/main" id="{C91AB637-318E-4CDB-8A57-B13978DB77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655B00-A2BE-A72F-7D3A-7F8CCE3FFE91}"/>
              </a:ext>
            </a:extLst>
          </p:cNvPr>
          <p:cNvSpPr>
            <a:spLocks noGrp="1"/>
          </p:cNvSpPr>
          <p:nvPr>
            <p:ph idx="1"/>
          </p:nvPr>
        </p:nvSpPr>
        <p:spPr>
          <a:xfrm>
            <a:off x="7859485" y="2198914"/>
            <a:ext cx="3690257" cy="3670180"/>
          </a:xfrm>
        </p:spPr>
        <p:txBody>
          <a:bodyPr vert="horz" lIns="91440" tIns="45720" rIns="91440" bIns="45720" rtlCol="0">
            <a:normAutofit/>
          </a:bodyPr>
          <a:lstStyle/>
          <a:p>
            <a:pPr marL="0" indent="0">
              <a:buNone/>
            </a:pPr>
            <a:r>
              <a:rPr lang="en-US" cap="all"/>
              <a:t>Understanding the impact of trauma on the brain </a:t>
            </a:r>
          </a:p>
          <a:p>
            <a:pPr marL="0" indent="0">
              <a:buNone/>
            </a:pPr>
            <a:r>
              <a:rPr lang="en-US" cap="all"/>
              <a:t>Informs how we engage with survivors.</a:t>
            </a:r>
          </a:p>
          <a:p>
            <a:pPr marL="0" indent="0">
              <a:buNone/>
            </a:pPr>
            <a:r>
              <a:rPr lang="en-US" cap="all"/>
              <a:t>Prevents further trauma</a:t>
            </a:r>
          </a:p>
          <a:p>
            <a:pPr marL="0" indent="0">
              <a:buNone/>
            </a:pPr>
            <a:endParaRPr lang="en-US" cap="all"/>
          </a:p>
        </p:txBody>
      </p:sp>
      <p:sp>
        <p:nvSpPr>
          <p:cNvPr id="14" name="Rectangle 13">
            <a:extLst>
              <a:ext uri="{FF2B5EF4-FFF2-40B4-BE49-F238E27FC236}">
                <a16:creationId xmlns:a16="http://schemas.microsoft.com/office/drawing/2014/main" id="{BACADE56-B590-4E65-AF77-CEDAB0E2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CD6EB25-01BC-4EB1-8BED-E81046194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8911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8" name="Straight Connector 17">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15746F23-6A4C-4A1F-A0CE-A0C8537D5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49949-B416-230D-D30D-944D7E8C4F50}"/>
              </a:ext>
            </a:extLst>
          </p:cNvPr>
          <p:cNvSpPr>
            <a:spLocks noGrp="1"/>
          </p:cNvSpPr>
          <p:nvPr>
            <p:ph type="title"/>
          </p:nvPr>
        </p:nvSpPr>
        <p:spPr>
          <a:xfrm>
            <a:off x="8141110" y="639097"/>
            <a:ext cx="3401961" cy="3686015"/>
          </a:xfrm>
        </p:spPr>
        <p:txBody>
          <a:bodyPr vert="horz" lIns="91440" tIns="45720" rIns="91440" bIns="45720" rtlCol="0" anchor="b">
            <a:normAutofit/>
          </a:bodyPr>
          <a:lstStyle/>
          <a:p>
            <a:pPr defTabSz="914400"/>
            <a:r>
              <a:rPr lang="en-US" sz="6600" i="1">
                <a:solidFill>
                  <a:schemeClr val="tx1">
                    <a:lumMod val="85000"/>
                    <a:lumOff val="15000"/>
                  </a:schemeClr>
                </a:solidFill>
              </a:rPr>
              <a:t>Trauma and the Brain</a:t>
            </a:r>
          </a:p>
        </p:txBody>
      </p:sp>
      <p:pic>
        <p:nvPicPr>
          <p:cNvPr id="9" name="Content Placeholder 8" descr="A diagram of a brain&#10;&#10;Description automatically generated">
            <a:extLst>
              <a:ext uri="{FF2B5EF4-FFF2-40B4-BE49-F238E27FC236}">
                <a16:creationId xmlns:a16="http://schemas.microsoft.com/office/drawing/2014/main" id="{842F7E1D-09FC-D548-E2BA-996B1261C1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599" y="640081"/>
            <a:ext cx="6259016" cy="5054156"/>
          </a:xfrm>
          <a:prstGeom prst="rect">
            <a:avLst/>
          </a:prstGeom>
        </p:spPr>
      </p:pic>
      <p:cxnSp>
        <p:nvCxnSpPr>
          <p:cNvPr id="22" name="Straight Connector 21">
            <a:extLst>
              <a:ext uri="{FF2B5EF4-FFF2-40B4-BE49-F238E27FC236}">
                <a16:creationId xmlns:a16="http://schemas.microsoft.com/office/drawing/2014/main" id="{D9BFE64E-CCE4-4F62-BB14-C7028756C8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7CC7517-DC26-4B88-BF95-5D09F3E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D87C466A-2605-4E25-9E19-8E277E2EA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27225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4EBB098A-039D-49B2-A19C-F5DF1BB91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FBD8EA-8284-83D6-7D62-EAA406C785AF}"/>
              </a:ext>
            </a:extLst>
          </p:cNvPr>
          <p:cNvSpPr>
            <a:spLocks noGrp="1"/>
          </p:cNvSpPr>
          <p:nvPr>
            <p:ph type="title"/>
          </p:nvPr>
        </p:nvSpPr>
        <p:spPr>
          <a:xfrm>
            <a:off x="6730000" y="639097"/>
            <a:ext cx="4813072" cy="3686015"/>
          </a:xfrm>
        </p:spPr>
        <p:txBody>
          <a:bodyPr vert="horz" lIns="91440" tIns="45720" rIns="91440" bIns="45720" rtlCol="0" anchor="b">
            <a:normAutofit/>
          </a:bodyPr>
          <a:lstStyle/>
          <a:p>
            <a:pPr defTabSz="914400"/>
            <a:r>
              <a:rPr lang="en-US" sz="8000" i="1">
                <a:solidFill>
                  <a:schemeClr val="tx1">
                    <a:lumMod val="85000"/>
                    <a:lumOff val="15000"/>
                  </a:schemeClr>
                </a:solidFill>
              </a:rPr>
              <a:t>Some Types of Trauma</a:t>
            </a:r>
          </a:p>
        </p:txBody>
      </p:sp>
      <p:pic>
        <p:nvPicPr>
          <p:cNvPr id="5" name="Content Placeholder 4" descr="A group of yellow sunbursts with words&#10;&#10;Description automatically generated">
            <a:extLst>
              <a:ext uri="{FF2B5EF4-FFF2-40B4-BE49-F238E27FC236}">
                <a16:creationId xmlns:a16="http://schemas.microsoft.com/office/drawing/2014/main" id="{5ACD8356-D5EF-08FB-C82B-5BE4BF56C5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688776"/>
            <a:ext cx="5462001" cy="4956766"/>
          </a:xfrm>
          <a:prstGeom prst="rect">
            <a:avLst/>
          </a:prstGeom>
        </p:spPr>
      </p:pic>
      <p:cxnSp>
        <p:nvCxnSpPr>
          <p:cNvPr id="18" name="Straight Connector 17">
            <a:extLst>
              <a:ext uri="{FF2B5EF4-FFF2-40B4-BE49-F238E27FC236}">
                <a16:creationId xmlns:a16="http://schemas.microsoft.com/office/drawing/2014/main" id="{BF9B165B-9C50-4138-BDCA-58996E276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7FCF486-ED0C-4BFB-B43C-D9B6D15DB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70F8A06C-4DFF-4DCA-B2DF-332265257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82907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43A040D-50A3-E04D-6838-7616AC588222}"/>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Trauma can appear as: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4F7EF8C-6131-9F0D-411E-655F8703659A}"/>
              </a:ext>
            </a:extLst>
          </p:cNvPr>
          <p:cNvSpPr>
            <a:spLocks noGrp="1"/>
          </p:cNvSpPr>
          <p:nvPr>
            <p:ph idx="1"/>
          </p:nvPr>
        </p:nvSpPr>
        <p:spPr>
          <a:xfrm>
            <a:off x="4742016" y="605896"/>
            <a:ext cx="6413663" cy="5646208"/>
          </a:xfrm>
        </p:spPr>
        <p:txBody>
          <a:bodyPr anchor="ctr">
            <a:normAutofit/>
          </a:bodyPr>
          <a:lstStyle/>
          <a:p>
            <a:r>
              <a:rPr lang="en-US" sz="1700"/>
              <a:t>Psychological and physiological response to an experience involving the threat of or actual violence.  </a:t>
            </a:r>
          </a:p>
          <a:p>
            <a:r>
              <a:rPr lang="en-US" sz="1700"/>
              <a:t>Flashbacks</a:t>
            </a:r>
          </a:p>
          <a:p>
            <a:r>
              <a:rPr lang="en-US" sz="1700"/>
              <a:t>Overwhelming emotional and physiological responses</a:t>
            </a:r>
          </a:p>
          <a:p>
            <a:r>
              <a:rPr lang="en-US" sz="1700"/>
              <a:t>Numbing</a:t>
            </a:r>
          </a:p>
          <a:p>
            <a:r>
              <a:rPr lang="en-US" sz="1700"/>
              <a:t>Disassociation  </a:t>
            </a:r>
          </a:p>
          <a:p>
            <a:r>
              <a:rPr lang="en-US" sz="1700"/>
              <a:t>Can affect well-being and interfere with participation in hearing process.  </a:t>
            </a:r>
          </a:p>
          <a:p>
            <a:r>
              <a:rPr lang="en-US" sz="1700"/>
              <a:t>Difficulty with attention, concentration and memory</a:t>
            </a:r>
          </a:p>
          <a:p>
            <a:r>
              <a:rPr lang="en-US" sz="1700"/>
              <a:t>Guardedness</a:t>
            </a:r>
          </a:p>
          <a:p>
            <a:r>
              <a:rPr lang="en-US" sz="1700"/>
              <a:t>Difficulty trusting </a:t>
            </a:r>
          </a:p>
          <a:p>
            <a:r>
              <a:rPr lang="en-US" sz="1700"/>
              <a:t>Depression</a:t>
            </a:r>
          </a:p>
          <a:p>
            <a:r>
              <a:rPr lang="en-US" sz="1700"/>
              <a:t>Isolation</a:t>
            </a:r>
          </a:p>
          <a:p>
            <a:r>
              <a:rPr lang="en-US" sz="1700"/>
              <a:t>Stomach and physical ailments</a:t>
            </a:r>
          </a:p>
        </p:txBody>
      </p:sp>
    </p:spTree>
    <p:extLst>
      <p:ext uri="{BB962C8B-B14F-4D97-AF65-F5344CB8AC3E}">
        <p14:creationId xmlns:p14="http://schemas.microsoft.com/office/powerpoint/2010/main" val="3264619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B45BCCE-2E3F-A0CF-8F08-E4065A255E80}"/>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How do we see this manifest in survivors?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5ADD8AF-8A77-C69F-7098-A6EA85146027}"/>
              </a:ext>
            </a:extLst>
          </p:cNvPr>
          <p:cNvSpPr>
            <a:spLocks noGrp="1"/>
          </p:cNvSpPr>
          <p:nvPr>
            <p:ph idx="1"/>
          </p:nvPr>
        </p:nvSpPr>
        <p:spPr>
          <a:xfrm>
            <a:off x="4742016" y="605896"/>
            <a:ext cx="6413663" cy="5646208"/>
          </a:xfrm>
        </p:spPr>
        <p:txBody>
          <a:bodyPr anchor="ctr">
            <a:normAutofit/>
          </a:bodyPr>
          <a:lstStyle/>
          <a:p>
            <a:r>
              <a:rPr lang="en-US" dirty="0"/>
              <a:t>Inconsistencies</a:t>
            </a:r>
          </a:p>
          <a:p>
            <a:r>
              <a:rPr lang="en-US" dirty="0"/>
              <a:t>Difficulty capturing and retaining memories</a:t>
            </a:r>
          </a:p>
          <a:p>
            <a:r>
              <a:rPr lang="en-US" dirty="0"/>
              <a:t>Non-Linear</a:t>
            </a:r>
          </a:p>
          <a:p>
            <a:r>
              <a:rPr lang="en-US" dirty="0"/>
              <a:t>Difficulty recollecting details of memories</a:t>
            </a:r>
          </a:p>
          <a:p>
            <a:r>
              <a:rPr lang="en-US" dirty="0"/>
              <a:t>Fragmented</a:t>
            </a:r>
          </a:p>
          <a:p>
            <a:r>
              <a:rPr lang="en-US" dirty="0"/>
              <a:t>Flat affect/voice</a:t>
            </a:r>
          </a:p>
          <a:p>
            <a:r>
              <a:rPr lang="en-US" dirty="0"/>
              <a:t>Tears</a:t>
            </a:r>
          </a:p>
          <a:p>
            <a:r>
              <a:rPr lang="en-US" dirty="0"/>
              <a:t>Inappropriate Laughter</a:t>
            </a:r>
          </a:p>
          <a:p>
            <a:r>
              <a:rPr lang="en-US" dirty="0"/>
              <a:t>Shaky voice</a:t>
            </a:r>
          </a:p>
          <a:p>
            <a:r>
              <a:rPr lang="en-US" dirty="0"/>
              <a:t>Dry mouth</a:t>
            </a:r>
          </a:p>
          <a:p>
            <a:r>
              <a:rPr lang="en-US" dirty="0"/>
              <a:t>PTSD/panic attacks mid-hearing.</a:t>
            </a:r>
          </a:p>
          <a:p>
            <a:r>
              <a:rPr lang="en-US" dirty="0"/>
              <a:t>This does not mean that the person speaking does not care about what they are saying. </a:t>
            </a:r>
          </a:p>
          <a:p>
            <a:pPr marL="0" indent="0">
              <a:buNone/>
            </a:pPr>
            <a:endParaRPr lang="en-US" dirty="0"/>
          </a:p>
        </p:txBody>
      </p:sp>
    </p:spTree>
    <p:extLst>
      <p:ext uri="{BB962C8B-B14F-4D97-AF65-F5344CB8AC3E}">
        <p14:creationId xmlns:p14="http://schemas.microsoft.com/office/powerpoint/2010/main" val="1988833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700A75F-F184-AE10-4E51-28EE45174AB6}"/>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Hearing Panel- How do we engage in a trauma-informed way?</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E52FB6F-FE26-D78E-4C8E-6BFEDA4C45F0}"/>
              </a:ext>
            </a:extLst>
          </p:cNvPr>
          <p:cNvSpPr>
            <a:spLocks noGrp="1"/>
          </p:cNvSpPr>
          <p:nvPr>
            <p:ph idx="1"/>
          </p:nvPr>
        </p:nvSpPr>
        <p:spPr>
          <a:xfrm>
            <a:off x="4742016" y="605896"/>
            <a:ext cx="6413663" cy="5646208"/>
          </a:xfrm>
        </p:spPr>
        <p:txBody>
          <a:bodyPr anchor="ctr">
            <a:normAutofit/>
          </a:bodyPr>
          <a:lstStyle/>
          <a:p>
            <a:r>
              <a:rPr lang="en-US" dirty="0"/>
              <a:t>Provide clear directions on process. </a:t>
            </a:r>
          </a:p>
          <a:p>
            <a:pPr lvl="1"/>
            <a:r>
              <a:rPr lang="en-US" dirty="0"/>
              <a:t>Surprises that can be avoided can be unnecessarily unnerving for both claimants and respondents.</a:t>
            </a:r>
          </a:p>
          <a:p>
            <a:r>
              <a:rPr lang="en-US" dirty="0"/>
              <a:t>Provide Breaks</a:t>
            </a:r>
          </a:p>
          <a:p>
            <a:r>
              <a:rPr lang="en-US" dirty="0"/>
              <a:t>Consequences</a:t>
            </a:r>
          </a:p>
          <a:p>
            <a:pPr lvl="1"/>
            <a:r>
              <a:rPr lang="en-US" dirty="0"/>
              <a:t>Provide information about what consequences will be in place if participants to not adhere to process, lack decorum etc. </a:t>
            </a: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511173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63C9-678C-993C-C32A-CAE1B704877F}"/>
              </a:ext>
            </a:extLst>
          </p:cNvPr>
          <p:cNvSpPr>
            <a:spLocks noGrp="1"/>
          </p:cNvSpPr>
          <p:nvPr>
            <p:ph type="title"/>
          </p:nvPr>
        </p:nvSpPr>
        <p:spPr>
          <a:xfrm>
            <a:off x="1097280" y="286603"/>
            <a:ext cx="10058400" cy="1450757"/>
          </a:xfrm>
        </p:spPr>
        <p:txBody>
          <a:bodyPr>
            <a:normAutofit/>
          </a:bodyPr>
          <a:lstStyle/>
          <a:p>
            <a:r>
              <a:rPr lang="en-US" dirty="0"/>
              <a:t>Hearing Panelists- How do we participate in a trauma-informed way? </a:t>
            </a:r>
          </a:p>
        </p:txBody>
      </p:sp>
      <p:sp>
        <p:nvSpPr>
          <p:cNvPr id="3" name="Content Placeholder 2">
            <a:extLst>
              <a:ext uri="{FF2B5EF4-FFF2-40B4-BE49-F238E27FC236}">
                <a16:creationId xmlns:a16="http://schemas.microsoft.com/office/drawing/2014/main" id="{B2B748A4-91AD-22BD-8B8B-15C000498CC9}"/>
              </a:ext>
            </a:extLst>
          </p:cNvPr>
          <p:cNvSpPr>
            <a:spLocks noGrp="1"/>
          </p:cNvSpPr>
          <p:nvPr>
            <p:ph idx="1"/>
          </p:nvPr>
        </p:nvSpPr>
        <p:spPr>
          <a:xfrm>
            <a:off x="1097279" y="1845734"/>
            <a:ext cx="6454987" cy="4023360"/>
          </a:xfrm>
        </p:spPr>
        <p:txBody>
          <a:bodyPr>
            <a:normAutofit/>
          </a:bodyPr>
          <a:lstStyle/>
          <a:p>
            <a:r>
              <a:rPr lang="en-US" dirty="0"/>
              <a:t>Make sure to check for approval from chair when asking a question.</a:t>
            </a:r>
          </a:p>
          <a:p>
            <a:r>
              <a:rPr lang="en-US" dirty="0"/>
              <a:t>Keep reactions to both parties neutral. </a:t>
            </a:r>
          </a:p>
          <a:p>
            <a:r>
              <a:rPr lang="en-US" dirty="0"/>
              <a:t>Try not to be repetitive with questions- </a:t>
            </a:r>
            <a:r>
              <a:rPr lang="en-US" dirty="0" err="1"/>
              <a:t>particulary</a:t>
            </a:r>
            <a:r>
              <a:rPr lang="en-US" dirty="0"/>
              <a:t> triggering questions. </a:t>
            </a:r>
          </a:p>
          <a:p>
            <a:pPr lvl="1"/>
            <a:r>
              <a:rPr lang="en-US" dirty="0"/>
              <a:t>Why do you feel you need to ask again?</a:t>
            </a:r>
          </a:p>
          <a:p>
            <a:r>
              <a:rPr lang="en-US" dirty="0"/>
              <a:t>Remember how vulnerable respondents and claimants probably feel. </a:t>
            </a:r>
          </a:p>
          <a:p>
            <a:pPr lvl="1"/>
            <a:r>
              <a:rPr lang="en-US" dirty="0"/>
              <a:t>Stakes are high. (expulsion, fear of retaliation, invalidation, </a:t>
            </a:r>
            <a:r>
              <a:rPr lang="en-US" dirty="0" err="1"/>
              <a:t>etc</a:t>
            </a:r>
            <a:r>
              <a:rPr lang="en-US" dirty="0"/>
              <a:t>)</a:t>
            </a:r>
          </a:p>
          <a:p>
            <a:pPr lvl="1"/>
            <a:r>
              <a:rPr lang="en-US" dirty="0"/>
              <a:t>Speaking about something they may only have told a few close people and those involved with the Title IX hearing. </a:t>
            </a:r>
          </a:p>
          <a:p>
            <a:pPr lvl="1"/>
            <a:endParaRPr lang="en-US" dirty="0"/>
          </a:p>
          <a:p>
            <a:pPr marL="457200" lvl="1" indent="0">
              <a:buNone/>
            </a:pPr>
            <a:endParaRPr lang="en-US" dirty="0"/>
          </a:p>
          <a:p>
            <a:pPr marL="0" indent="0">
              <a:buNone/>
            </a:pPr>
            <a:endParaRPr lang="en-US" dirty="0"/>
          </a:p>
        </p:txBody>
      </p:sp>
      <p:pic>
        <p:nvPicPr>
          <p:cNvPr id="7" name="Graphic 6" descr="Customer Review">
            <a:extLst>
              <a:ext uri="{FF2B5EF4-FFF2-40B4-BE49-F238E27FC236}">
                <a16:creationId xmlns:a16="http://schemas.microsoft.com/office/drawing/2014/main" id="{B1C3DC11-7855-88A8-B9B8-71B410C9D6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508773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191CD2-02BA-D588-C52B-393823B7F35D}"/>
              </a:ext>
            </a:extLst>
          </p:cNvPr>
          <p:cNvSpPr>
            <a:spLocks noGrp="1"/>
          </p:cNvSpPr>
          <p:nvPr>
            <p:ph type="title"/>
          </p:nvPr>
        </p:nvSpPr>
        <p:spPr>
          <a:xfrm>
            <a:off x="990932" y="286603"/>
            <a:ext cx="6750987" cy="1450757"/>
          </a:xfrm>
        </p:spPr>
        <p:txBody>
          <a:bodyPr>
            <a:normAutofit/>
          </a:bodyPr>
          <a:lstStyle/>
          <a:p>
            <a:r>
              <a:rPr lang="en-US">
                <a:solidFill>
                  <a:schemeClr val="accent2"/>
                </a:solidFill>
              </a:rPr>
              <a:t>Universal Trauma-informed Evidentiary Decisions </a:t>
            </a:r>
          </a:p>
        </p:txBody>
      </p:sp>
      <p:sp>
        <p:nvSpPr>
          <p:cNvPr id="3" name="Content Placeholder 2">
            <a:extLst>
              <a:ext uri="{FF2B5EF4-FFF2-40B4-BE49-F238E27FC236}">
                <a16:creationId xmlns:a16="http://schemas.microsoft.com/office/drawing/2014/main" id="{985D9B73-744F-3D4A-E618-99E2B3722C58}"/>
              </a:ext>
            </a:extLst>
          </p:cNvPr>
          <p:cNvSpPr>
            <a:spLocks noGrp="1"/>
          </p:cNvSpPr>
          <p:nvPr>
            <p:ph idx="1"/>
          </p:nvPr>
        </p:nvSpPr>
        <p:spPr>
          <a:xfrm>
            <a:off x="1044204" y="2023962"/>
            <a:ext cx="6697715" cy="3845131"/>
          </a:xfrm>
        </p:spPr>
        <p:txBody>
          <a:bodyPr>
            <a:normAutofit/>
          </a:bodyPr>
          <a:lstStyle/>
          <a:p>
            <a:r>
              <a:rPr lang="en-US" dirty="0"/>
              <a:t>NOT permitted</a:t>
            </a:r>
          </a:p>
          <a:p>
            <a:pPr lvl="1"/>
            <a:r>
              <a:rPr lang="en-US" dirty="0"/>
              <a:t>Sexual history of Complainant (Rape Shield)</a:t>
            </a:r>
          </a:p>
          <a:p>
            <a:pPr lvl="1"/>
            <a:r>
              <a:rPr lang="en-US" dirty="0"/>
              <a:t>Privileged communications</a:t>
            </a:r>
          </a:p>
          <a:p>
            <a:pPr lvl="1"/>
            <a:r>
              <a:rPr lang="en-US" dirty="0"/>
              <a:t>Medical documentation</a:t>
            </a:r>
          </a:p>
          <a:p>
            <a:pPr lvl="1"/>
            <a:endParaRPr lang="en-US" dirty="0"/>
          </a:p>
          <a:p>
            <a:pPr lvl="1"/>
            <a:endParaRPr lang="en-US"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7389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1292BD5-59CC-4F09-A829-CC25FFE3B9F1}"/>
              </a:ext>
            </a:extLst>
          </p:cNvPr>
          <p:cNvGraphicFramePr/>
          <p:nvPr>
            <p:extLst>
              <p:ext uri="{D42A27DB-BD31-4B8C-83A1-F6EECF244321}">
                <p14:modId xmlns:p14="http://schemas.microsoft.com/office/powerpoint/2010/main" val="163384657"/>
              </p:ext>
            </p:extLst>
          </p:nvPr>
        </p:nvGraphicFramePr>
        <p:xfrm>
          <a:off x="2032000" y="7196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3952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CF9403A-3421-B5B7-654D-56172A2595F3}"/>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Trauma informed Do’s and Dont’s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B122799-7000-D87A-1CB5-FA785458C2F6}"/>
              </a:ext>
            </a:extLst>
          </p:cNvPr>
          <p:cNvSpPr>
            <a:spLocks noGrp="1"/>
          </p:cNvSpPr>
          <p:nvPr>
            <p:ph idx="1"/>
          </p:nvPr>
        </p:nvSpPr>
        <p:spPr>
          <a:xfrm>
            <a:off x="4742016" y="605896"/>
            <a:ext cx="6413663" cy="5646208"/>
          </a:xfrm>
        </p:spPr>
        <p:txBody>
          <a:bodyPr anchor="ctr">
            <a:normAutofit/>
          </a:bodyPr>
          <a:lstStyle/>
          <a:p>
            <a:r>
              <a:rPr lang="en-US" dirty="0"/>
              <a:t>Do: Make your zoom space calming and neutral. </a:t>
            </a:r>
          </a:p>
          <a:p>
            <a:pPr lvl="1"/>
            <a:r>
              <a:rPr lang="en-US" dirty="0"/>
              <a:t>Avoid backgrounds with phrases/images that could be misinterpreted.</a:t>
            </a:r>
          </a:p>
          <a:p>
            <a:r>
              <a:rPr lang="en-US" dirty="0"/>
              <a:t>Don’t: Ask about Claimant’s prior sexual behavior. (Rape Shield Protection) It is not admissible unless questions and evidence are offered or the sexual behavior is in respect to the respondent and are offered to prove consent.</a:t>
            </a:r>
          </a:p>
          <a:p>
            <a:r>
              <a:rPr lang="en-US" dirty="0"/>
              <a:t>Do: Read the entire investigation thoroughly so as to not ask questions that have been addressed already. </a:t>
            </a:r>
          </a:p>
          <a:p>
            <a:r>
              <a:rPr lang="en-US" dirty="0"/>
              <a:t>Don’t: Assume all claimants have involved law enforcement. </a:t>
            </a:r>
          </a:p>
          <a:p>
            <a:r>
              <a:rPr lang="en-US" dirty="0"/>
              <a:t>Do: Understand that some people do not report for a while because they are scared. </a:t>
            </a:r>
          </a:p>
        </p:txBody>
      </p:sp>
    </p:spTree>
    <p:extLst>
      <p:ext uri="{BB962C8B-B14F-4D97-AF65-F5344CB8AC3E}">
        <p14:creationId xmlns:p14="http://schemas.microsoft.com/office/powerpoint/2010/main" val="3239454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4F3B02D-C218-1229-A056-C3ADADFA88C7}"/>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Off Campus Information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57D5A48-07CF-30CF-C0FB-9CC9F2AE0F2F}"/>
              </a:ext>
            </a:extLst>
          </p:cNvPr>
          <p:cNvSpPr>
            <a:spLocks noGrp="1"/>
          </p:cNvSpPr>
          <p:nvPr>
            <p:ph idx="1"/>
          </p:nvPr>
        </p:nvSpPr>
        <p:spPr>
          <a:xfrm>
            <a:off x="4742016" y="605896"/>
            <a:ext cx="6413663" cy="5646208"/>
          </a:xfrm>
        </p:spPr>
        <p:txBody>
          <a:bodyPr anchor="ctr">
            <a:normAutofit/>
          </a:bodyPr>
          <a:lstStyle/>
          <a:p>
            <a:r>
              <a:rPr lang="en-US" dirty="0"/>
              <a:t>Claimants can pursue justice on-campus, off-campus, or both. Does not mean that law enforcement has automatically been called. </a:t>
            </a:r>
          </a:p>
          <a:p>
            <a:r>
              <a:rPr lang="en-US" dirty="0"/>
              <a:t>Criminal Court cases can last much longer with no information that can assist on campus.  </a:t>
            </a:r>
          </a:p>
          <a:p>
            <a:r>
              <a:rPr lang="en-US" dirty="0"/>
              <a:t>If Claimant went to the hospital, they may: Get a SAFE Exam, Get a checkup to assess any injuries/receive aftercare, or both. </a:t>
            </a:r>
          </a:p>
          <a:p>
            <a:pPr lvl="1"/>
            <a:endParaRPr lang="en-US" dirty="0"/>
          </a:p>
        </p:txBody>
      </p:sp>
    </p:spTree>
    <p:extLst>
      <p:ext uri="{BB962C8B-B14F-4D97-AF65-F5344CB8AC3E}">
        <p14:creationId xmlns:p14="http://schemas.microsoft.com/office/powerpoint/2010/main" val="596597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71D05A-5430-E4A7-332C-C4A17E612BF3}"/>
              </a:ext>
            </a:extLst>
          </p:cNvPr>
          <p:cNvSpPr>
            <a:spLocks noGrp="1"/>
          </p:cNvSpPr>
          <p:nvPr>
            <p:ph type="title"/>
          </p:nvPr>
        </p:nvSpPr>
        <p:spPr>
          <a:xfrm>
            <a:off x="990932" y="286603"/>
            <a:ext cx="6750987" cy="1450757"/>
          </a:xfrm>
        </p:spPr>
        <p:txBody>
          <a:bodyPr>
            <a:normAutofit/>
          </a:bodyPr>
          <a:lstStyle/>
          <a:p>
            <a:r>
              <a:rPr lang="en-US">
                <a:solidFill>
                  <a:schemeClr val="accent2"/>
                </a:solidFill>
              </a:rPr>
              <a:t>SAFE Exam</a:t>
            </a:r>
          </a:p>
        </p:txBody>
      </p:sp>
      <p:sp>
        <p:nvSpPr>
          <p:cNvPr id="3" name="Content Placeholder 2">
            <a:extLst>
              <a:ext uri="{FF2B5EF4-FFF2-40B4-BE49-F238E27FC236}">
                <a16:creationId xmlns:a16="http://schemas.microsoft.com/office/drawing/2014/main" id="{03679BE4-D993-CC80-72AA-4E5C105612ED}"/>
              </a:ext>
            </a:extLst>
          </p:cNvPr>
          <p:cNvSpPr>
            <a:spLocks noGrp="1"/>
          </p:cNvSpPr>
          <p:nvPr>
            <p:ph idx="1"/>
          </p:nvPr>
        </p:nvSpPr>
        <p:spPr>
          <a:xfrm>
            <a:off x="1044204" y="2023962"/>
            <a:ext cx="6697715" cy="3845131"/>
          </a:xfrm>
        </p:spPr>
        <p:txBody>
          <a:bodyPr>
            <a:normAutofit/>
          </a:bodyPr>
          <a:lstStyle/>
          <a:p>
            <a:r>
              <a:rPr lang="en-US" dirty="0"/>
              <a:t>SAFE Exams</a:t>
            </a:r>
          </a:p>
          <a:p>
            <a:pPr lvl="1"/>
            <a:r>
              <a:rPr lang="en-US" dirty="0"/>
              <a:t>Sexual Assault Forensic Exam (formerly called a “rape” kit)</a:t>
            </a:r>
          </a:p>
          <a:p>
            <a:pPr lvl="1"/>
            <a:r>
              <a:rPr lang="en-US" dirty="0"/>
              <a:t>Exam is done by Sexual Assault Nurse Examiner (SANE). </a:t>
            </a:r>
          </a:p>
          <a:p>
            <a:pPr lvl="1"/>
            <a:r>
              <a:rPr lang="en-US" dirty="0"/>
              <a:t>Kit is not processed to find evidence unless claimant is pressing charges with law enforcement. </a:t>
            </a:r>
          </a:p>
          <a:p>
            <a:pPr lvl="1"/>
            <a:r>
              <a:rPr lang="en-US" dirty="0"/>
              <a:t>Kits can stay in Albany indefinitely. </a:t>
            </a:r>
          </a:p>
          <a:p>
            <a:endParaRPr lang="en-US"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07105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15746F23-6A4C-4A1F-A0CE-A0C8537D5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31FE13-31EA-BB8F-909F-168EA7801697}"/>
              </a:ext>
            </a:extLst>
          </p:cNvPr>
          <p:cNvSpPr>
            <a:spLocks noGrp="1"/>
          </p:cNvSpPr>
          <p:nvPr>
            <p:ph type="title"/>
          </p:nvPr>
        </p:nvSpPr>
        <p:spPr>
          <a:xfrm>
            <a:off x="8141110" y="639097"/>
            <a:ext cx="3401961" cy="3686015"/>
          </a:xfrm>
        </p:spPr>
        <p:txBody>
          <a:bodyPr vert="horz" lIns="91440" tIns="45720" rIns="91440" bIns="45720" rtlCol="0" anchor="b">
            <a:normAutofit/>
          </a:bodyPr>
          <a:lstStyle/>
          <a:p>
            <a:pPr defTabSz="914400"/>
            <a:r>
              <a:rPr lang="en-US" sz="6600" i="1">
                <a:solidFill>
                  <a:schemeClr val="tx1">
                    <a:lumMod val="85000"/>
                    <a:lumOff val="15000"/>
                  </a:schemeClr>
                </a:solidFill>
              </a:rPr>
              <a:t>Vicarious Trauma</a:t>
            </a:r>
          </a:p>
        </p:txBody>
      </p:sp>
      <p:pic>
        <p:nvPicPr>
          <p:cNvPr id="5" name="Content Placeholder 4" descr="A poster of a group of people&#10;&#10;Description automatically generated">
            <a:extLst>
              <a:ext uri="{FF2B5EF4-FFF2-40B4-BE49-F238E27FC236}">
                <a16:creationId xmlns:a16="http://schemas.microsoft.com/office/drawing/2014/main" id="{118441A2-EAC4-F102-D43F-0A2CEC9F8F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3029" y="640081"/>
            <a:ext cx="5054156" cy="5054156"/>
          </a:xfrm>
          <a:prstGeom prst="rect">
            <a:avLst/>
          </a:prstGeom>
        </p:spPr>
      </p:pic>
      <p:cxnSp>
        <p:nvCxnSpPr>
          <p:cNvPr id="27" name="Straight Connector 26">
            <a:extLst>
              <a:ext uri="{FF2B5EF4-FFF2-40B4-BE49-F238E27FC236}">
                <a16:creationId xmlns:a16="http://schemas.microsoft.com/office/drawing/2014/main" id="{D9BFE64E-CCE4-4F62-BB14-C7028756C8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7CC7517-DC26-4B88-BF95-5D09F3E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D87C466A-2605-4E25-9E19-8E277E2EA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26520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3ABEEBE-DAEC-11F0-FA4C-B69A6938B004}"/>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Questions?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E4C064E-6174-3F59-90BA-C9A4E103127C}"/>
              </a:ext>
            </a:extLst>
          </p:cNvPr>
          <p:cNvSpPr>
            <a:spLocks noGrp="1"/>
          </p:cNvSpPr>
          <p:nvPr>
            <p:ph idx="1"/>
          </p:nvPr>
        </p:nvSpPr>
        <p:spPr>
          <a:xfrm>
            <a:off x="4742016" y="605896"/>
            <a:ext cx="6413663" cy="5646208"/>
          </a:xfrm>
        </p:spPr>
        <p:txBody>
          <a:bodyPr anchor="ctr">
            <a:normAutofit/>
          </a:bodyPr>
          <a:lstStyle/>
          <a:p>
            <a:r>
              <a:rPr lang="en-US" dirty="0"/>
              <a:t>Tam Cacchione</a:t>
            </a:r>
            <a:endParaRPr lang="en-US"/>
          </a:p>
          <a:p>
            <a:r>
              <a:rPr lang="en-US" dirty="0"/>
              <a:t>Insta: </a:t>
            </a:r>
            <a:r>
              <a:rPr lang="en-US" dirty="0" err="1"/>
              <a:t>SaferHudsonValley</a:t>
            </a:r>
            <a:endParaRPr lang="en-US"/>
          </a:p>
          <a:p>
            <a:r>
              <a:rPr lang="en-US" dirty="0">
                <a:hlinkClick r:id="rId2"/>
              </a:rPr>
              <a:t>Tcacchione@familyservicesny.org</a:t>
            </a:r>
            <a:endParaRPr lang="en-US"/>
          </a:p>
          <a:p>
            <a:r>
              <a:rPr lang="en-US" dirty="0"/>
              <a:t>(845)452-1110 x3411</a:t>
            </a:r>
            <a:endParaRPr lang="en-US"/>
          </a:p>
        </p:txBody>
      </p:sp>
    </p:spTree>
    <p:extLst>
      <p:ext uri="{BB962C8B-B14F-4D97-AF65-F5344CB8AC3E}">
        <p14:creationId xmlns:p14="http://schemas.microsoft.com/office/powerpoint/2010/main" val="3933777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A5B7600-3BBB-46AD-99AF-B9F576EC91D9}"/>
              </a:ext>
            </a:extLst>
          </p:cNvPr>
          <p:cNvGraphicFramePr/>
          <p:nvPr>
            <p:extLst>
              <p:ext uri="{D42A27DB-BD31-4B8C-83A1-F6EECF244321}">
                <p14:modId xmlns:p14="http://schemas.microsoft.com/office/powerpoint/2010/main" val="1719234549"/>
              </p:ext>
            </p:extLst>
          </p:nvPr>
        </p:nvGraphicFramePr>
        <p:xfrm>
          <a:off x="762000" y="1371600"/>
          <a:ext cx="10972800" cy="526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90824A7-F1BD-44FE-AAC3-8744ADCE841A}"/>
              </a:ext>
            </a:extLst>
          </p:cNvPr>
          <p:cNvSpPr txBox="1"/>
          <p:nvPr/>
        </p:nvSpPr>
        <p:spPr>
          <a:xfrm>
            <a:off x="1295400" y="220133"/>
            <a:ext cx="10287000" cy="2062103"/>
          </a:xfrm>
          <a:prstGeom prst="rect">
            <a:avLst/>
          </a:prstGeom>
          <a:noFill/>
        </p:spPr>
        <p:txBody>
          <a:bodyPr wrap="square" rtlCol="0">
            <a:spAutoFit/>
          </a:bodyPr>
          <a:lstStyle/>
          <a:p>
            <a:pPr algn="ctr"/>
            <a:r>
              <a:rPr lang="en-US" sz="3200" b="1" dirty="0">
                <a:latin typeface="Georgia" panose="02040502050405020303" pitchFamily="18" charset="0"/>
              </a:rPr>
              <a:t>Know any faculty/staff interested in joining hearing panels? </a:t>
            </a:r>
          </a:p>
          <a:p>
            <a:pPr algn="ctr"/>
            <a:endParaRPr lang="en-US" sz="3200" b="1" dirty="0">
              <a:latin typeface="Georgia" panose="02040502050405020303" pitchFamily="18" charset="0"/>
            </a:endParaRPr>
          </a:p>
          <a:p>
            <a:pPr algn="ctr"/>
            <a:r>
              <a:rPr lang="en-US" sz="3200" b="1" dirty="0">
                <a:latin typeface="Georgia" panose="02040502050405020303" pitchFamily="18" charset="0"/>
              </a:rPr>
              <a:t>Have them reach out!</a:t>
            </a:r>
          </a:p>
        </p:txBody>
      </p:sp>
    </p:spTree>
    <p:extLst>
      <p:ext uri="{BB962C8B-B14F-4D97-AF65-F5344CB8AC3E}">
        <p14:creationId xmlns:p14="http://schemas.microsoft.com/office/powerpoint/2010/main" val="4143966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759C83BE-54DB-854B-9974-66C8ECA968F9}"/>
              </a:ext>
            </a:extLst>
          </p:cNvPr>
          <p:cNvSpPr txBox="1">
            <a:spLocks/>
          </p:cNvSpPr>
          <p:nvPr/>
        </p:nvSpPr>
        <p:spPr>
          <a:xfrm rot="16200000">
            <a:off x="11582401" y="6248400"/>
            <a:ext cx="609600" cy="609600"/>
          </a:xfrm>
          <a:prstGeom prst="rect">
            <a:avLst/>
          </a:prstGeom>
        </p:spPr>
        <p:txBody>
          <a:bodyPr wrap="none" lIns="109728" tIns="91440" rIns="91440" bIns="91440" anchor="b"/>
          <a:lstStyle>
            <a:defPPr>
              <a:defRPr lang="en-US"/>
            </a:defPPr>
            <a:lvl1pPr marL="0" algn="r" defTabSz="914400" rtl="0" eaLnBrk="1" latinLnBrk="0" hangingPunct="1">
              <a:defRPr sz="2200" kern="1200">
                <a:solidFill>
                  <a:srgbClr val="B31B1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10"/>
              </a:lnSpc>
            </a:pPr>
            <a:fld id="{81D60167-4931-47E6-BA6A-407CBD079E47}" type="slidenum">
              <a:rPr lang="en-US" smtClean="0"/>
              <a:pPr marL="38100">
                <a:lnSpc>
                  <a:spcPts val="1410"/>
                </a:lnSpc>
              </a:pPr>
              <a:t>46</a:t>
            </a:fld>
            <a:endParaRPr lang="en-US" dirty="0"/>
          </a:p>
        </p:txBody>
      </p:sp>
      <p:pic>
        <p:nvPicPr>
          <p:cNvPr id="5" name="Graphic 4">
            <a:extLst>
              <a:ext uri="{FF2B5EF4-FFF2-40B4-BE49-F238E27FC236}">
                <a16:creationId xmlns:a16="http://schemas.microsoft.com/office/drawing/2014/main" id="{D6F62920-744D-6041-A2FD-E232C3F2D6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11000" y="4933402"/>
            <a:ext cx="226219" cy="1107281"/>
          </a:xfrm>
          <a:prstGeom prst="rect">
            <a:avLst/>
          </a:prstGeom>
        </p:spPr>
      </p:pic>
      <p:cxnSp>
        <p:nvCxnSpPr>
          <p:cNvPr id="6" name="Straight Connector 5">
            <a:extLst>
              <a:ext uri="{FF2B5EF4-FFF2-40B4-BE49-F238E27FC236}">
                <a16:creationId xmlns:a16="http://schemas.microsoft.com/office/drawing/2014/main" id="{9FEBB9A8-5160-534A-84E0-481DC8240A71}"/>
              </a:ext>
            </a:extLst>
          </p:cNvPr>
          <p:cNvCxnSpPr/>
          <p:nvPr/>
        </p:nvCxnSpPr>
        <p:spPr>
          <a:xfrm>
            <a:off x="11734800" y="6172200"/>
            <a:ext cx="381000" cy="0"/>
          </a:xfrm>
          <a:prstGeom prst="line">
            <a:avLst/>
          </a:prstGeom>
          <a:ln w="6350">
            <a:solidFill>
              <a:srgbClr val="B31B1B"/>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CEC61BFD-37EA-DE47-8BD9-1FCE35B5B9E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28997" y="152400"/>
            <a:ext cx="934403" cy="685800"/>
          </a:xfrm>
          <a:prstGeom prst="rect">
            <a:avLst/>
          </a:prstGeom>
        </p:spPr>
      </p:pic>
      <p:pic>
        <p:nvPicPr>
          <p:cNvPr id="8" name="Picture 7">
            <a:extLst>
              <a:ext uri="{FF2B5EF4-FFF2-40B4-BE49-F238E27FC236}">
                <a16:creationId xmlns:a16="http://schemas.microsoft.com/office/drawing/2014/main" id="{FE582995-A54C-C644-A5BA-3C3244BA52B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bject 3">
            <a:extLst>
              <a:ext uri="{FF2B5EF4-FFF2-40B4-BE49-F238E27FC236}">
                <a16:creationId xmlns:a16="http://schemas.microsoft.com/office/drawing/2014/main" id="{BC742B9D-E63D-0249-B528-E487E42A8636}"/>
              </a:ext>
            </a:extLst>
          </p:cNvPr>
          <p:cNvSpPr/>
          <p:nvPr/>
        </p:nvSpPr>
        <p:spPr>
          <a:xfrm>
            <a:off x="-1" y="0"/>
            <a:ext cx="12192000" cy="6858000"/>
          </a:xfrm>
          <a:custGeom>
            <a:avLst/>
            <a:gdLst/>
            <a:ahLst/>
            <a:cxnLst/>
            <a:rect l="l" t="t" r="r" b="b"/>
            <a:pathLst>
              <a:path w="12192000" h="6858000">
                <a:moveTo>
                  <a:pt x="12191999" y="0"/>
                </a:moveTo>
                <a:lnTo>
                  <a:pt x="0" y="0"/>
                </a:lnTo>
                <a:lnTo>
                  <a:pt x="0" y="6857998"/>
                </a:lnTo>
                <a:lnTo>
                  <a:pt x="12191999" y="6857998"/>
                </a:lnTo>
                <a:lnTo>
                  <a:pt x="12191999" y="0"/>
                </a:lnTo>
                <a:close/>
              </a:path>
            </a:pathLst>
          </a:custGeom>
          <a:solidFill>
            <a:srgbClr val="B31B1B">
              <a:alpha val="80000"/>
            </a:srgbClr>
          </a:solidFill>
        </p:spPr>
        <p:txBody>
          <a:bodyPr wrap="square" lIns="0" tIns="0" rIns="0" bIns="0" rtlCol="0"/>
          <a:lstStyle/>
          <a:p>
            <a:endParaRPr/>
          </a:p>
        </p:txBody>
      </p:sp>
      <p:pic>
        <p:nvPicPr>
          <p:cNvPr id="10" name="Graphic 9">
            <a:extLst>
              <a:ext uri="{FF2B5EF4-FFF2-40B4-BE49-F238E27FC236}">
                <a16:creationId xmlns:a16="http://schemas.microsoft.com/office/drawing/2014/main" id="{D8074FC9-CFAF-954A-B1E0-85A84E59DE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41370" y="5284800"/>
            <a:ext cx="7656141" cy="1495908"/>
          </a:xfrm>
          <a:prstGeom prst="rect">
            <a:avLst/>
          </a:prstGeom>
        </p:spPr>
      </p:pic>
      <p:sp>
        <p:nvSpPr>
          <p:cNvPr id="11" name="Title 1">
            <a:extLst>
              <a:ext uri="{FF2B5EF4-FFF2-40B4-BE49-F238E27FC236}">
                <a16:creationId xmlns:a16="http://schemas.microsoft.com/office/drawing/2014/main" id="{2BFF1B43-6D12-794C-B72A-4FD3B8599ACA}"/>
              </a:ext>
            </a:extLst>
          </p:cNvPr>
          <p:cNvSpPr txBox="1">
            <a:spLocks/>
          </p:cNvSpPr>
          <p:nvPr/>
        </p:nvSpPr>
        <p:spPr>
          <a:xfrm>
            <a:off x="1409700" y="3293557"/>
            <a:ext cx="9372600" cy="1231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spc="100" dirty="0">
                <a:solidFill>
                  <a:schemeClr val="bg1"/>
                </a:solidFill>
                <a:latin typeface="Georgia"/>
              </a:rPr>
              <a:t>Thank You!</a:t>
            </a:r>
            <a:endParaRPr lang="en-US" sz="6000" b="1" spc="100" dirty="0">
              <a:solidFill>
                <a:schemeClr val="bg1"/>
              </a:solidFill>
            </a:endParaRPr>
          </a:p>
        </p:txBody>
      </p:sp>
      <p:pic>
        <p:nvPicPr>
          <p:cNvPr id="12" name="Graphic 11">
            <a:extLst>
              <a:ext uri="{FF2B5EF4-FFF2-40B4-BE49-F238E27FC236}">
                <a16:creationId xmlns:a16="http://schemas.microsoft.com/office/drawing/2014/main" id="{C31AC028-F7CB-324C-AE55-B70958A0BCB9}"/>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628797" y="2432058"/>
            <a:ext cx="934403" cy="685800"/>
          </a:xfrm>
          <a:prstGeom prst="rect">
            <a:avLst/>
          </a:prstGeom>
        </p:spPr>
      </p:pic>
    </p:spTree>
    <p:extLst>
      <p:ext uri="{BB962C8B-B14F-4D97-AF65-F5344CB8AC3E}">
        <p14:creationId xmlns:p14="http://schemas.microsoft.com/office/powerpoint/2010/main" val="2223570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F0E016-7AAA-4021-8283-4541B060B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5B6892-5076-433C-83F7-B918EE045C6A}"/>
              </a:ext>
            </a:extLst>
          </p:cNvPr>
          <p:cNvSpPr>
            <a:spLocks noGrp="1"/>
          </p:cNvSpPr>
          <p:nvPr>
            <p:ph type="title"/>
          </p:nvPr>
        </p:nvSpPr>
        <p:spPr>
          <a:xfrm>
            <a:off x="8177212" y="634946"/>
            <a:ext cx="3372529" cy="5055904"/>
          </a:xfrm>
        </p:spPr>
        <p:txBody>
          <a:bodyPr anchor="ctr">
            <a:normAutofit/>
          </a:bodyPr>
          <a:lstStyle/>
          <a:p>
            <a:r>
              <a:rPr lang="en-US">
                <a:latin typeface="Arial Rounded MT Bold" panose="020F0704030504030204" pitchFamily="34" charset="0"/>
              </a:rPr>
              <a:t>Academic Integrity Hearing Panel</a:t>
            </a:r>
            <a:endParaRPr lang="en-US" dirty="0">
              <a:latin typeface="Arial Rounded MT Bold" panose="020F0704030504030204" pitchFamily="34" charset="0"/>
            </a:endParaRPr>
          </a:p>
        </p:txBody>
      </p:sp>
      <p:cxnSp>
        <p:nvCxnSpPr>
          <p:cNvPr id="12" name="Straight Connector 11">
            <a:extLst>
              <a:ext uri="{FF2B5EF4-FFF2-40B4-BE49-F238E27FC236}">
                <a16:creationId xmlns:a16="http://schemas.microsoft.com/office/drawing/2014/main" id="{1ED7C93A-082F-4C56-B282-DBEA4A168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1548FC5-3294-4768-A652-ADA82AE22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D3A9120-D290-43FB-863E-28A45D2D3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EF9D6E3-8D7E-24FB-A302-71CF45F8DB67}"/>
              </a:ext>
            </a:extLst>
          </p:cNvPr>
          <p:cNvGraphicFramePr>
            <a:graphicFrameLocks noGrp="1"/>
          </p:cNvGraphicFramePr>
          <p:nvPr>
            <p:ph idx="1"/>
            <p:extLst>
              <p:ext uri="{D42A27DB-BD31-4B8C-83A1-F6EECF244321}">
                <p14:modId xmlns:p14="http://schemas.microsoft.com/office/powerpoint/2010/main" val="2867207639"/>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448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DF0E016-7AAA-4021-8283-4541B060B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8F3683-2D3E-4318-9133-88709C33CE00}"/>
              </a:ext>
            </a:extLst>
          </p:cNvPr>
          <p:cNvSpPr>
            <a:spLocks noGrp="1"/>
          </p:cNvSpPr>
          <p:nvPr>
            <p:ph type="title"/>
          </p:nvPr>
        </p:nvSpPr>
        <p:spPr>
          <a:xfrm>
            <a:off x="8172665" y="653666"/>
            <a:ext cx="3372529" cy="5055904"/>
          </a:xfrm>
        </p:spPr>
        <p:txBody>
          <a:bodyPr anchor="ctr">
            <a:normAutofit/>
          </a:bodyPr>
          <a:lstStyle/>
          <a:p>
            <a:r>
              <a:rPr lang="en-US">
                <a:latin typeface="Arial Rounded MT Bold" panose="020F0704030504030204" pitchFamily="34" charset="0"/>
              </a:rPr>
              <a:t>Appeals Hearing Panel </a:t>
            </a:r>
          </a:p>
        </p:txBody>
      </p:sp>
      <p:cxnSp>
        <p:nvCxnSpPr>
          <p:cNvPr id="20" name="Straight Connector 19">
            <a:extLst>
              <a:ext uri="{FF2B5EF4-FFF2-40B4-BE49-F238E27FC236}">
                <a16:creationId xmlns:a16="http://schemas.microsoft.com/office/drawing/2014/main" id="{1ED7C93A-082F-4C56-B282-DBEA4A168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1548FC5-3294-4768-A652-ADA82AE22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3D3A9120-D290-43FB-863E-28A45D2D3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3" name="Content Placeholder 2">
            <a:extLst>
              <a:ext uri="{FF2B5EF4-FFF2-40B4-BE49-F238E27FC236}">
                <a16:creationId xmlns:a16="http://schemas.microsoft.com/office/drawing/2014/main" id="{7387A6DA-646A-0DAA-CB5A-033A1EF08528}"/>
              </a:ext>
            </a:extLst>
          </p:cNvPr>
          <p:cNvGraphicFramePr>
            <a:graphicFrameLocks/>
          </p:cNvGraphicFramePr>
          <p:nvPr>
            <p:extLst>
              <p:ext uri="{D42A27DB-BD31-4B8C-83A1-F6EECF244321}">
                <p14:modId xmlns:p14="http://schemas.microsoft.com/office/powerpoint/2010/main" val="2778024781"/>
              </p:ext>
            </p:extLst>
          </p:nvPr>
        </p:nvGraphicFramePr>
        <p:xfrm>
          <a:off x="657692" y="903287"/>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447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DF0E016-7AAA-4021-8283-4541B060B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8F3683-2D3E-4318-9133-88709C33CE00}"/>
              </a:ext>
            </a:extLst>
          </p:cNvPr>
          <p:cNvSpPr>
            <a:spLocks noGrp="1"/>
          </p:cNvSpPr>
          <p:nvPr>
            <p:ph type="title"/>
          </p:nvPr>
        </p:nvSpPr>
        <p:spPr>
          <a:xfrm>
            <a:off x="8172665" y="653666"/>
            <a:ext cx="3372529" cy="5055904"/>
          </a:xfrm>
        </p:spPr>
        <p:txBody>
          <a:bodyPr anchor="ctr">
            <a:normAutofit/>
          </a:bodyPr>
          <a:lstStyle/>
          <a:p>
            <a:r>
              <a:rPr lang="en-US" dirty="0">
                <a:latin typeface="Arial Rounded MT Bold" panose="020F0704030504030204" pitchFamily="34" charset="0"/>
              </a:rPr>
              <a:t>College Hearing Panel </a:t>
            </a:r>
          </a:p>
        </p:txBody>
      </p:sp>
      <p:cxnSp>
        <p:nvCxnSpPr>
          <p:cNvPr id="20" name="Straight Connector 19">
            <a:extLst>
              <a:ext uri="{FF2B5EF4-FFF2-40B4-BE49-F238E27FC236}">
                <a16:creationId xmlns:a16="http://schemas.microsoft.com/office/drawing/2014/main" id="{1ED7C93A-082F-4C56-B282-DBEA4A168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1548FC5-3294-4768-A652-ADA82AE22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3D3A9120-D290-43FB-863E-28A45D2D3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3" name="Content Placeholder 2">
            <a:extLst>
              <a:ext uri="{FF2B5EF4-FFF2-40B4-BE49-F238E27FC236}">
                <a16:creationId xmlns:a16="http://schemas.microsoft.com/office/drawing/2014/main" id="{7387A6DA-646A-0DAA-CB5A-033A1EF08528}"/>
              </a:ext>
            </a:extLst>
          </p:cNvPr>
          <p:cNvGraphicFramePr>
            <a:graphicFrameLocks/>
          </p:cNvGraphicFramePr>
          <p:nvPr>
            <p:extLst>
              <p:ext uri="{D42A27DB-BD31-4B8C-83A1-F6EECF244321}">
                <p14:modId xmlns:p14="http://schemas.microsoft.com/office/powerpoint/2010/main" val="2543092336"/>
              </p:ext>
            </p:extLst>
          </p:nvPr>
        </p:nvGraphicFramePr>
        <p:xfrm>
          <a:off x="315452" y="803920"/>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362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039D-B991-9856-7672-D236D86933D5}"/>
              </a:ext>
            </a:extLst>
          </p:cNvPr>
          <p:cNvSpPr>
            <a:spLocks noGrp="1"/>
          </p:cNvSpPr>
          <p:nvPr>
            <p:ph type="title"/>
          </p:nvPr>
        </p:nvSpPr>
        <p:spPr/>
        <p:txBody>
          <a:bodyPr/>
          <a:lstStyle/>
          <a:p>
            <a:pPr algn="ctr"/>
            <a:r>
              <a:rPr lang="en-US" dirty="0">
                <a:latin typeface="Arial Rounded MT Bold" panose="020F0704030504030204" pitchFamily="34" charset="0"/>
              </a:rPr>
              <a:t>SCI Training </a:t>
            </a:r>
          </a:p>
        </p:txBody>
      </p:sp>
      <p:pic>
        <p:nvPicPr>
          <p:cNvPr id="5" name="Content Placeholder 4" descr="A computer screen shot of a blue screen&#10;&#10;Description automatically generated">
            <a:extLst>
              <a:ext uri="{FF2B5EF4-FFF2-40B4-BE49-F238E27FC236}">
                <a16:creationId xmlns:a16="http://schemas.microsoft.com/office/drawing/2014/main" id="{9F31271C-C536-8A72-EDA3-180AAEC077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892" y="1846263"/>
            <a:ext cx="9178542" cy="4022725"/>
          </a:xfrm>
        </p:spPr>
      </p:pic>
      <p:sp>
        <p:nvSpPr>
          <p:cNvPr id="6" name="Arrow: Down 5">
            <a:extLst>
              <a:ext uri="{FF2B5EF4-FFF2-40B4-BE49-F238E27FC236}">
                <a16:creationId xmlns:a16="http://schemas.microsoft.com/office/drawing/2014/main" id="{B1EEFF8C-3D03-7035-DAF1-AF2731B84090}"/>
              </a:ext>
            </a:extLst>
          </p:cNvPr>
          <p:cNvSpPr/>
          <p:nvPr/>
        </p:nvSpPr>
        <p:spPr>
          <a:xfrm rot="7048875">
            <a:off x="9562877" y="4329481"/>
            <a:ext cx="1402080" cy="1795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12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039D-B991-9856-7672-D236D86933D5}"/>
              </a:ext>
            </a:extLst>
          </p:cNvPr>
          <p:cNvSpPr>
            <a:spLocks noGrp="1"/>
          </p:cNvSpPr>
          <p:nvPr>
            <p:ph type="title"/>
          </p:nvPr>
        </p:nvSpPr>
        <p:spPr/>
        <p:txBody>
          <a:bodyPr/>
          <a:lstStyle/>
          <a:p>
            <a:pPr algn="ctr"/>
            <a:r>
              <a:rPr lang="en-US" dirty="0">
                <a:latin typeface="Arial Rounded MT Bold" panose="020F0704030504030204" pitchFamily="34" charset="0"/>
              </a:rPr>
              <a:t>SCI Training </a:t>
            </a:r>
          </a:p>
        </p:txBody>
      </p:sp>
      <p:pic>
        <p:nvPicPr>
          <p:cNvPr id="7" name="Content Placeholder 6" descr="A screenshot of a computer&#10;&#10;Description automatically generated">
            <a:extLst>
              <a:ext uri="{FF2B5EF4-FFF2-40B4-BE49-F238E27FC236}">
                <a16:creationId xmlns:a16="http://schemas.microsoft.com/office/drawing/2014/main" id="{E1A4C136-98E6-9A5B-A37C-02F4B9120F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1035" y="2139862"/>
            <a:ext cx="5950256" cy="3435527"/>
          </a:xfrm>
        </p:spPr>
      </p:pic>
    </p:spTree>
    <p:extLst>
      <p:ext uri="{BB962C8B-B14F-4D97-AF65-F5344CB8AC3E}">
        <p14:creationId xmlns:p14="http://schemas.microsoft.com/office/powerpoint/2010/main" val="195355684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10170</TotalTime>
  <Words>3144</Words>
  <Application>Microsoft Office PowerPoint</Application>
  <PresentationFormat>Widescreen</PresentationFormat>
  <Paragraphs>348</Paragraphs>
  <Slides>46</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Aharoni</vt:lpstr>
      <vt:lpstr>Amasis MT Pro Black</vt:lpstr>
      <vt:lpstr>Arial</vt:lpstr>
      <vt:lpstr>Arial Rounded MT Bold</vt:lpstr>
      <vt:lpstr>Bell MT</vt:lpstr>
      <vt:lpstr>Calibri</vt:lpstr>
      <vt:lpstr>Calibri Light</vt:lpstr>
      <vt:lpstr>Georgia</vt:lpstr>
      <vt:lpstr>Gotham Book</vt:lpstr>
      <vt:lpstr>Wingdings</vt:lpstr>
      <vt:lpstr>Retrospect</vt:lpstr>
      <vt:lpstr>PowerPoint Presentation</vt:lpstr>
      <vt:lpstr>Overview of what the Office of Student Conduct does </vt:lpstr>
      <vt:lpstr>General Steps Following a Student Conduct Incident </vt:lpstr>
      <vt:lpstr>PowerPoint Presentation</vt:lpstr>
      <vt:lpstr>Academic Integrity Hearing Panel</vt:lpstr>
      <vt:lpstr>Appeals Hearing Panel </vt:lpstr>
      <vt:lpstr>College Hearing Panel </vt:lpstr>
      <vt:lpstr>SCI Training </vt:lpstr>
      <vt:lpstr>SCI Training </vt:lpstr>
      <vt:lpstr>SCI Training </vt:lpstr>
      <vt:lpstr>SCI Training </vt:lpstr>
      <vt:lpstr>PowerPoint Presentation</vt:lpstr>
      <vt:lpstr>PowerPoint Presentation</vt:lpstr>
      <vt:lpstr>PowerPoint Presentation</vt:lpstr>
      <vt:lpstr>PowerPoint Presentation</vt:lpstr>
      <vt:lpstr>   Scope of Title IX  - 2024 Rule</vt:lpstr>
      <vt:lpstr>          Sex-Based Harassment: 2024  Title IX regulations continue to use the umbrella term to define acts of sexual misconduct and violence.  1.  Quid Pro Quo  2.  Sexual Harassment  - Severe or Pervasive and Objectively  Offensive.   3.  Clery Act Crimes    a. Sexual Offenses, forcible and non-forcible  b. Domestic Violence  c. Dating Violence  d. Stalking   </vt:lpstr>
      <vt:lpstr>Quid Pro Quo Harassment </vt:lpstr>
      <vt:lpstr>Hostile Environment Harassment </vt:lpstr>
      <vt:lpstr>Hostile Environment Harassment </vt:lpstr>
      <vt:lpstr>PowerPoint Presentation</vt:lpstr>
      <vt:lpstr>Marist SMP  - Sexual Exploitation</vt:lpstr>
      <vt:lpstr>Title IX Administrative Hearing Board: </vt:lpstr>
      <vt:lpstr>Title IX Hearing:</vt:lpstr>
      <vt:lpstr> Title IX Hearing Board Responsibilities: </vt:lpstr>
      <vt:lpstr>PowerPoint Presentation</vt:lpstr>
      <vt:lpstr>      TIX Hearing Board Deliberations:</vt:lpstr>
      <vt:lpstr>PowerPoint Presentation</vt:lpstr>
      <vt:lpstr>TIX Appeals:</vt:lpstr>
      <vt:lpstr>PowerPoint Presentation</vt:lpstr>
      <vt:lpstr>Trauma-Informed Practices</vt:lpstr>
      <vt:lpstr>What is “trauma-informed”?  </vt:lpstr>
      <vt:lpstr>Trauma and the Brain</vt:lpstr>
      <vt:lpstr>Some Types of Trauma</vt:lpstr>
      <vt:lpstr>Trauma can appear as:</vt:lpstr>
      <vt:lpstr>How do we see this manifest in survivors?</vt:lpstr>
      <vt:lpstr>Hearing Panel- How do we engage in a trauma-informed way?</vt:lpstr>
      <vt:lpstr>Hearing Panelists- How do we participate in a trauma-informed way? </vt:lpstr>
      <vt:lpstr>Universal Trauma-informed Evidentiary Decisions </vt:lpstr>
      <vt:lpstr>Trauma informed Do’s and Dont’s</vt:lpstr>
      <vt:lpstr>Off Campus Information </vt:lpstr>
      <vt:lpstr>SAFE Exam</vt:lpstr>
      <vt:lpstr>Vicarious Trauma</vt:lpstr>
      <vt:lpstr>Questions?  </vt:lpstr>
      <vt:lpstr>PowerPoint Presentation</vt:lpstr>
      <vt:lpstr>PowerPoint Presentation</vt:lpstr>
    </vt:vector>
  </TitlesOfParts>
  <Company>Drew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Goals</dc:title>
  <dc:creator>Matthew McMahon</dc:creator>
  <cp:lastModifiedBy>Kelly Yough</cp:lastModifiedBy>
  <cp:revision>311</cp:revision>
  <cp:lastPrinted>2024-09-04T14:28:27Z</cp:lastPrinted>
  <dcterms:created xsi:type="dcterms:W3CDTF">2016-08-12T20:17:34Z</dcterms:created>
  <dcterms:modified xsi:type="dcterms:W3CDTF">2024-12-10T19:42:26Z</dcterms:modified>
</cp:coreProperties>
</file>